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53"/>
  </p:notesMasterIdLst>
  <p:handoutMasterIdLst>
    <p:handoutMasterId r:id="rId54"/>
  </p:handoutMasterIdLst>
  <p:sldIdLst>
    <p:sldId id="1396" r:id="rId6"/>
    <p:sldId id="374" r:id="rId7"/>
    <p:sldId id="278" r:id="rId8"/>
    <p:sldId id="372" r:id="rId9"/>
    <p:sldId id="281" r:id="rId10"/>
    <p:sldId id="326" r:id="rId11"/>
    <p:sldId id="395" r:id="rId12"/>
    <p:sldId id="327" r:id="rId13"/>
    <p:sldId id="371" r:id="rId14"/>
    <p:sldId id="382" r:id="rId15"/>
    <p:sldId id="329" r:id="rId16"/>
    <p:sldId id="364" r:id="rId17"/>
    <p:sldId id="328" r:id="rId18"/>
    <p:sldId id="335" r:id="rId19"/>
    <p:sldId id="336" r:id="rId20"/>
    <p:sldId id="381" r:id="rId21"/>
    <p:sldId id="383" r:id="rId22"/>
    <p:sldId id="339" r:id="rId23"/>
    <p:sldId id="391" r:id="rId24"/>
    <p:sldId id="341" r:id="rId25"/>
    <p:sldId id="377" r:id="rId26"/>
    <p:sldId id="394" r:id="rId27"/>
    <p:sldId id="393" r:id="rId28"/>
    <p:sldId id="357" r:id="rId29"/>
    <p:sldId id="378" r:id="rId30"/>
    <p:sldId id="379" r:id="rId31"/>
    <p:sldId id="380" r:id="rId32"/>
    <p:sldId id="340" r:id="rId33"/>
    <p:sldId id="388" r:id="rId34"/>
    <p:sldId id="384" r:id="rId35"/>
    <p:sldId id="346" r:id="rId36"/>
    <p:sldId id="392" r:id="rId37"/>
    <p:sldId id="390" r:id="rId38"/>
    <p:sldId id="389" r:id="rId39"/>
    <p:sldId id="385" r:id="rId40"/>
    <p:sldId id="333" r:id="rId41"/>
    <p:sldId id="334" r:id="rId42"/>
    <p:sldId id="337" r:id="rId43"/>
    <p:sldId id="376" r:id="rId44"/>
    <p:sldId id="375" r:id="rId45"/>
    <p:sldId id="386" r:id="rId46"/>
    <p:sldId id="351" r:id="rId47"/>
    <p:sldId id="352" r:id="rId48"/>
    <p:sldId id="353" r:id="rId49"/>
    <p:sldId id="354" r:id="rId50"/>
    <p:sldId id="359" r:id="rId51"/>
    <p:sldId id="387" r:id="rId52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bw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3917"/>
    <a:srgbClr val="74001E"/>
    <a:srgbClr val="FFFFCC"/>
    <a:srgbClr val="9F002D"/>
    <a:srgbClr val="4C2710"/>
    <a:srgbClr val="87451D"/>
    <a:srgbClr val="1F100B"/>
    <a:srgbClr val="002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92" autoAdjust="0"/>
    <p:restoredTop sz="95274" autoAdjust="0"/>
  </p:normalViewPr>
  <p:slideViewPr>
    <p:cSldViewPr>
      <p:cViewPr varScale="1">
        <p:scale>
          <a:sx n="83" d="100"/>
          <a:sy n="83" d="100"/>
        </p:scale>
        <p:origin x="437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07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>
        <p:scale>
          <a:sx n="90" d="100"/>
          <a:sy n="90" d="100"/>
        </p:scale>
        <p:origin x="3638" y="53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presProps" Target="pres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viewProps" Target="view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theme" Target="theme/theme1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281160"/>
            <a:ext cx="3901440" cy="31837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r>
              <a:rPr lang="en-US" dirty="0"/>
              <a:t>© 2018 Critical Path Training, LLC - All 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281160"/>
            <a:ext cx="3169920" cy="31837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E8376170-4F0A-4BF6-8C2A-9A4A018256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029146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96963" y="479425"/>
            <a:ext cx="5121275" cy="384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451642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46812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594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434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0155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693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905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57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44837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8904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4835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7296"/>
            <a:ext cx="9144000" cy="471830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228600" y="457200"/>
            <a:ext cx="8763000" cy="1066800"/>
          </a:xfrm>
        </p:spPr>
        <p:txBody>
          <a:bodyPr anchor="ctr" anchorCtr="0"/>
          <a:lstStyle>
            <a:lvl1pPr algn="l">
              <a:defRPr sz="2800" baseline="0">
                <a:solidFill>
                  <a:srgbClr val="1F100B"/>
                </a:solidFill>
              </a:defRPr>
            </a:lvl1pPr>
          </a:lstStyle>
          <a:p>
            <a:r>
              <a:rPr lang="en-US" dirty="0"/>
              <a:t>Slide Deck Title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144000" cy="30480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1905000"/>
            <a:ext cx="9144000" cy="152400"/>
          </a:xfrm>
          <a:prstGeom prst="rect">
            <a:avLst/>
          </a:prstGeom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5223484"/>
            <a:ext cx="1752600" cy="125351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6400800"/>
            <a:ext cx="9144000" cy="152400"/>
          </a:xfrm>
          <a:prstGeom prst="rect">
            <a:avLst/>
          </a:prstGeom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6553200"/>
            <a:ext cx="9144000" cy="30480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1524000"/>
            <a:ext cx="8763000" cy="304800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100000"/>
              <a:buFont typeface="Wingdings" pitchFamily="2" charset="2"/>
              <a:buNone/>
              <a:defRPr lang="en-US" sz="1800" b="0" i="1" kern="1200" baseline="0" dirty="0" smtClean="0">
                <a:solidFill>
                  <a:srgbClr val="4C2710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Module Subtitle (optional)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2400" y="76200"/>
            <a:ext cx="8610600" cy="838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1000" y="1447800"/>
            <a:ext cx="8382000" cy="5181600"/>
          </a:xfrm>
        </p:spPr>
        <p:txBody>
          <a:bodyPr/>
          <a:lstStyle>
            <a:lvl1pPr marL="347663" indent="-347663">
              <a:spcBef>
                <a:spcPts val="600"/>
              </a:spcBef>
              <a:spcAft>
                <a:spcPts val="200"/>
              </a:spcAft>
              <a:buFont typeface="Arial" pitchFamily="34" charset="0"/>
              <a:buChar char="•"/>
              <a:defRPr>
                <a:latin typeface="+mn-lt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>
                <a:latin typeface="+mn-lt"/>
              </a:defRPr>
            </a:lvl2pPr>
            <a:lvl3pPr marL="1022350" indent="-342900">
              <a:buFont typeface="Arial" pitchFamily="34" charset="0"/>
              <a:buChar char="•"/>
              <a:defRPr b="0">
                <a:latin typeface="+mn-lt"/>
              </a:defRPr>
            </a:lvl3pPr>
            <a:lvl4pPr marL="968375" indent="-285750">
              <a:buFont typeface="Arial" pitchFamily="34" charset="0"/>
              <a:buChar char="•"/>
              <a:defRPr/>
            </a:lvl4pPr>
            <a:lvl5pPr marL="965200" indent="-285750">
              <a:buFont typeface="Arial" pitchFamily="34" charset="0"/>
              <a:buChar char="•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1"/>
          </p:nvPr>
        </p:nvSpPr>
        <p:spPr>
          <a:xfrm>
            <a:off x="457200" y="1600200"/>
            <a:ext cx="8229600" cy="4953000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Layout"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80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 bwMode="invGray">
          <a:xfrm>
            <a:off x="7162800" y="457200"/>
            <a:ext cx="2133600" cy="685800"/>
            <a:chOff x="7162800" y="1600200"/>
            <a:chExt cx="2133600" cy="685800"/>
          </a:xfrm>
        </p:grpSpPr>
        <p:sp>
          <p:nvSpPr>
            <p:cNvPr id="8" name="Rounded Rectangle 7"/>
            <p:cNvSpPr/>
            <p:nvPr userDrawn="1"/>
          </p:nvSpPr>
          <p:spPr bwMode="invGray">
            <a:xfrm>
              <a:off x="7162800" y="1600200"/>
              <a:ext cx="2133600" cy="6858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/>
            <p:cNvSpPr txBox="1"/>
            <p:nvPr userDrawn="1"/>
          </p:nvSpPr>
          <p:spPr bwMode="invGray">
            <a:xfrm>
              <a:off x="7467600" y="1676400"/>
              <a:ext cx="1447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 extrusionH="25400" contourW="8890">
                <a:bevelT w="38100" h="31750"/>
                <a:contourClr>
                  <a:schemeClr val="accent2">
                    <a:shade val="75000"/>
                  </a:schemeClr>
                </a:contourClr>
              </a:sp3d>
            </a:bodyPr>
            <a:lstStyle/>
            <a:p>
              <a:r>
                <a:rPr lang="en-US" sz="3200" b="1" cap="none" spc="0" dirty="0">
                  <a:ln w="11430"/>
                  <a:gradFill>
                    <a:gsLst>
                      <a:gs pos="0">
                        <a:schemeClr val="accent2">
                          <a:tint val="70000"/>
                          <a:satMod val="245000"/>
                        </a:schemeClr>
                      </a:gs>
                      <a:gs pos="75000">
                        <a:schemeClr val="accent2">
                          <a:tint val="90000"/>
                          <a:shade val="60000"/>
                          <a:satMod val="240000"/>
                        </a:schemeClr>
                      </a:gs>
                      <a:gs pos="100000">
                        <a:schemeClr val="accent2">
                          <a:tint val="100000"/>
                          <a:shade val="50000"/>
                          <a:satMod val="240000"/>
                        </a:schemeClr>
                      </a:gs>
                    </a:gsLst>
                    <a:lin ang="5400000"/>
                  </a:gradFill>
                  <a:effectLst>
                    <a:outerShdw blurRad="50800" dist="39000" dir="5460000" algn="tl">
                      <a:srgbClr val="000000">
                        <a:alpha val="38000"/>
                      </a:srgbClr>
                    </a:outerShdw>
                  </a:effectLst>
                </a:rPr>
                <a:t>DEMO</a:t>
              </a:r>
            </a:p>
          </p:txBody>
        </p:sp>
      </p:grpSp>
      <p:sp>
        <p:nvSpPr>
          <p:cNvPr id="10" name="Rounded Rectangle 9"/>
          <p:cNvSpPr/>
          <p:nvPr userDrawn="1"/>
        </p:nvSpPr>
        <p:spPr bwMode="invGray">
          <a:xfrm>
            <a:off x="-152400" y="4495800"/>
            <a:ext cx="6781800" cy="1143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 bwMode="invGray">
          <a:xfrm>
            <a:off x="152400" y="4572000"/>
            <a:ext cx="6324600" cy="990600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dirty="0"/>
              <a:t>Demo Title</a:t>
            </a:r>
          </a:p>
        </p:txBody>
      </p:sp>
    </p:spTree>
    <p:extLst>
      <p:ext uri="{BB962C8B-B14F-4D97-AF65-F5344CB8AC3E}">
        <p14:creationId xmlns:p14="http://schemas.microsoft.com/office/powerpoint/2010/main" val="238988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Walk-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 bwMode="black">
          <a:xfrm>
            <a:off x="510075" y="1635896"/>
            <a:ext cx="6311158" cy="2108334"/>
          </a:xfrm>
        </p:spPr>
        <p:txBody>
          <a:bodyPr lIns="182880" tIns="146304" rIns="182880" bIns="146304"/>
          <a:lstStyle>
            <a:lvl1pPr marL="0" indent="0">
              <a:lnSpc>
                <a:spcPct val="70000"/>
              </a:lnSpc>
              <a:buNone/>
              <a:defRPr sz="6250" spc="-221">
                <a:effectLst>
                  <a:outerShdw blurRad="190500" dist="50800" dir="5400000" algn="ctr" rotWithShape="0">
                    <a:schemeClr val="bg1">
                      <a:alpha val="50000"/>
                    </a:schemeClr>
                  </a:outerShdw>
                </a:effectLst>
                <a:latin typeface="+mj-lt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 hasCustomPrompt="1"/>
          </p:nvPr>
        </p:nvSpPr>
        <p:spPr bwMode="black">
          <a:xfrm>
            <a:off x="510074" y="4941140"/>
            <a:ext cx="4569666" cy="717889"/>
          </a:xfrm>
        </p:spPr>
        <p:txBody>
          <a:bodyPr lIns="182880" tIns="146304" rIns="182880" bIns="146304"/>
          <a:lstStyle>
            <a:lvl1pPr marL="0" indent="0">
              <a:buNone/>
              <a:defRPr sz="2059"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881885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orient="horz" pos="105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0" y="0"/>
            <a:ext cx="9144000" cy="990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152400" y="76200"/>
            <a:ext cx="8610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447800"/>
            <a:ext cx="83820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Rectangle 12"/>
          <p:cNvSpPr/>
          <p:nvPr/>
        </p:nvSpPr>
        <p:spPr bwMode="hidden">
          <a:xfrm>
            <a:off x="0" y="990600"/>
            <a:ext cx="9144000" cy="45719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0" y="6812280"/>
            <a:ext cx="9144000" cy="45720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 bwMode="hidden">
          <a:xfrm>
            <a:off x="9098281" y="990600"/>
            <a:ext cx="45719" cy="5867400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 bwMode="hidden">
          <a:xfrm>
            <a:off x="0" y="990600"/>
            <a:ext cx="45719" cy="5867400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615362" y="6379369"/>
            <a:ext cx="353784" cy="328514"/>
            <a:chOff x="8615362" y="6379369"/>
            <a:chExt cx="353784" cy="328514"/>
          </a:xfrm>
        </p:grpSpPr>
        <p:pic>
          <p:nvPicPr>
            <p:cNvPr id="17" name="Picture 16" descr="CPT_Arrows_Trans.gif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658627" y="6397618"/>
              <a:ext cx="291352" cy="287450"/>
            </a:xfrm>
            <a:prstGeom prst="rect">
              <a:avLst/>
            </a:prstGeom>
            <a:ln w="38100" cap="sq">
              <a:noFill/>
              <a:prstDash val="solid"/>
              <a:miter lim="800000"/>
            </a:ln>
            <a:effectLst/>
            <a:scene3d>
              <a:camera prst="perspectiveFront"/>
              <a:lightRig rig="threePt" dir="t"/>
            </a:scene3d>
          </p:spPr>
        </p:pic>
        <p:sp>
          <p:nvSpPr>
            <p:cNvPr id="19" name="Rectangle 18"/>
            <p:cNvSpPr/>
            <p:nvPr userDrawn="1"/>
          </p:nvSpPr>
          <p:spPr bwMode="hidden">
            <a:xfrm>
              <a:off x="8615362" y="6379369"/>
              <a:ext cx="353784" cy="328514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8" r:id="rId4"/>
    <p:sldLayoutId id="2147483659" r:id="rId5"/>
    <p:sldLayoutId id="2147483660" r:id="rId6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7663" indent="-347663" algn="l" defTabSz="914400" rtl="0" eaLnBrk="1" latinLnBrk="0" hangingPunct="1">
        <a:spcBef>
          <a:spcPct val="20000"/>
        </a:spcBef>
        <a:buClr>
          <a:schemeClr val="tx2"/>
        </a:buClr>
        <a:buSzPct val="100000"/>
        <a:buFont typeface="Wingdings" pitchFamily="2" charset="2"/>
        <a:buChar char="§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82625" indent="-334963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2235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b="1" kern="1200">
          <a:solidFill>
            <a:schemeClr val="tx1"/>
          </a:solidFill>
          <a:latin typeface="Lucida Console" pitchFamily="49" charset="0"/>
          <a:ea typeface="+mn-ea"/>
          <a:cs typeface="+mn-cs"/>
        </a:defRPr>
      </a:lvl3pPr>
      <a:lvl4pPr marL="682625" indent="0" algn="l" defTabSz="914400" rtl="0" eaLnBrk="1" latinLnBrk="0" hangingPunct="1">
        <a:spcBef>
          <a:spcPct val="20000"/>
        </a:spcBef>
        <a:buFontTx/>
        <a:buNone/>
        <a:defRPr sz="1800" b="1" kern="1200">
          <a:solidFill>
            <a:schemeClr val="accent1">
              <a:lumMod val="75000"/>
            </a:schemeClr>
          </a:solidFill>
          <a:latin typeface="Lucida Console" pitchFamily="49" charset="0"/>
          <a:ea typeface="+mn-ea"/>
          <a:cs typeface="+mn-cs"/>
        </a:defRPr>
      </a:lvl4pPr>
      <a:lvl5pPr marL="679450" indent="3175" algn="l" defTabSz="914400" rtl="0" eaLnBrk="1" latinLnBrk="0" hangingPunct="1">
        <a:spcBef>
          <a:spcPct val="20000"/>
        </a:spcBef>
        <a:buFontTx/>
        <a:buNone/>
        <a:defRPr sz="1600" b="1" i="0" kern="1200">
          <a:solidFill>
            <a:schemeClr val="tx1"/>
          </a:solidFill>
          <a:latin typeface="Lucida Console" pitchFamily="49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CriticalPathTraining/AdvancedFlowExpressions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criticalpathtraining.com" TargetMode="External"/><Relationship Id="rId2" Type="http://schemas.openxmlformats.org/officeDocument/2006/relationships/hyperlink" Target="https://www.criticalpathtraining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511E7E-684D-45DD-BE67-292EA363A2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0076" y="2000323"/>
            <a:ext cx="6311158" cy="1923742"/>
          </a:xfrm>
        </p:spPr>
        <p:txBody>
          <a:bodyPr/>
          <a:lstStyle/>
          <a:p>
            <a:r>
              <a:rPr lang="en-US" sz="4412" dirty="0"/>
              <a:t>Writing</a:t>
            </a:r>
          </a:p>
          <a:p>
            <a:r>
              <a:rPr lang="en-US" sz="4412" dirty="0"/>
              <a:t>Advanced Formulas </a:t>
            </a:r>
          </a:p>
          <a:p>
            <a:r>
              <a:rPr lang="en-US" sz="4412" dirty="0"/>
              <a:t>in Microsoft Flow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1BB7D-4CBE-491E-8650-DBDF4B893E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115" y="3924065"/>
            <a:ext cx="4569665" cy="855234"/>
          </a:xfrm>
        </p:spPr>
        <p:txBody>
          <a:bodyPr/>
          <a:lstStyle/>
          <a:p>
            <a:r>
              <a:rPr lang="en-US" dirty="0"/>
              <a:t>Ted Pattison</a:t>
            </a:r>
            <a:br>
              <a:rPr lang="en-US" dirty="0"/>
            </a:br>
            <a:r>
              <a:rPr lang="en-US" dirty="0"/>
              <a:t>Power platform MVP</a:t>
            </a:r>
          </a:p>
        </p:txBody>
      </p:sp>
    </p:spTree>
    <p:extLst>
      <p:ext uri="{BB962C8B-B14F-4D97-AF65-F5344CB8AC3E}">
        <p14:creationId xmlns:p14="http://schemas.microsoft.com/office/powerpoint/2010/main" val="280435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Flow Fundamentals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Writing Flow Expressions</a:t>
            </a:r>
          </a:p>
          <a:p>
            <a:r>
              <a:rPr lang="en-US" dirty="0"/>
              <a:t>Control of Flow</a:t>
            </a:r>
          </a:p>
          <a:p>
            <a:r>
              <a:rPr lang="en-US" dirty="0"/>
              <a:t>Processing Data and Preparing Content</a:t>
            </a:r>
          </a:p>
          <a:p>
            <a:r>
              <a:rPr lang="en-US" dirty="0"/>
              <a:t>Converting Between Types</a:t>
            </a:r>
          </a:p>
          <a:p>
            <a:r>
              <a:rPr lang="en-US" dirty="0"/>
              <a:t>Advanced Techniques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166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D326F-CB4D-4FAD-913E-668983F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Flow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73E56E-8BEA-4B2A-9171-FC0CD7C6C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Scenarios for writing Flow expressions</a:t>
            </a:r>
          </a:p>
          <a:p>
            <a:pPr lvl="1"/>
            <a:r>
              <a:rPr lang="en-US" dirty="0"/>
              <a:t>Perform string manipulation</a:t>
            </a:r>
          </a:p>
          <a:p>
            <a:pPr lvl="1"/>
            <a:r>
              <a:rPr lang="en-US" dirty="0"/>
              <a:t>Generate a GUID or a random number</a:t>
            </a:r>
          </a:p>
          <a:p>
            <a:pPr lvl="1"/>
            <a:r>
              <a:rPr lang="en-US" dirty="0"/>
              <a:t>Convert types</a:t>
            </a:r>
          </a:p>
          <a:p>
            <a:pPr lvl="1"/>
            <a:r>
              <a:rPr lang="en-US" dirty="0"/>
              <a:t>Perform simple inline calculations</a:t>
            </a:r>
          </a:p>
          <a:p>
            <a:pPr lvl="1"/>
            <a:r>
              <a:rPr lang="en-US" dirty="0"/>
              <a:t>Handling optional values</a:t>
            </a:r>
          </a:p>
          <a:p>
            <a:pPr lvl="1"/>
            <a:r>
              <a:rPr lang="en-US" dirty="0"/>
              <a:t>Writing conditional statements  using "If" statements</a:t>
            </a:r>
          </a:p>
          <a:p>
            <a:pPr lvl="1"/>
            <a:r>
              <a:rPr lang="en-US" dirty="0"/>
              <a:t>Working with arrays</a:t>
            </a:r>
          </a:p>
        </p:txBody>
      </p:sp>
    </p:spTree>
    <p:extLst>
      <p:ext uri="{BB962C8B-B14F-4D97-AF65-F5344CB8AC3E}">
        <p14:creationId xmlns:p14="http://schemas.microsoft.com/office/powerpoint/2010/main" val="193769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2011-26BD-45C6-A2B4-29509434A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CBF92-952B-42FC-BA34-F797D6A4A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Expressions written in </a:t>
            </a:r>
            <a:r>
              <a:rPr lang="en-US" sz="2400" dirty="0" err="1"/>
              <a:t>fx</a:t>
            </a:r>
            <a:r>
              <a:rPr lang="en-US" sz="2400" dirty="0"/>
              <a:t> textbox</a:t>
            </a:r>
          </a:p>
          <a:p>
            <a:r>
              <a:rPr lang="en-US" sz="2400" dirty="0"/>
              <a:t>Click OK to enter expressions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A1C7A6-8533-49BD-8CF1-A76DEC1E2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14600"/>
            <a:ext cx="4429125" cy="377190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43400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D326F-CB4D-4FAD-913E-668983F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Definition Language (WDL)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923C0-98A6-4710-B710-9B0371F83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Flow expressions written in Workflow Definition Language</a:t>
            </a:r>
          </a:p>
          <a:p>
            <a:pPr lvl="1"/>
            <a:r>
              <a:rPr lang="en-US" sz="2000" dirty="0"/>
              <a:t>Same language used in Azure Logic Apps</a:t>
            </a:r>
          </a:p>
          <a:p>
            <a:pPr lvl="1"/>
            <a:r>
              <a:rPr lang="en-US" sz="2000" dirty="0"/>
              <a:t>WDL is more powerful yet more complicated than PowerApps</a:t>
            </a:r>
          </a:p>
          <a:p>
            <a:pPr lvl="1"/>
            <a:r>
              <a:rPr lang="en-US" sz="2000" dirty="0"/>
              <a:t>WDL does not overload operators like PowerApps does</a:t>
            </a:r>
          </a:p>
          <a:p>
            <a:pPr lvl="1"/>
            <a:r>
              <a:rPr lang="en-US" sz="2000" dirty="0"/>
              <a:t>WDL requires single quotes instead of double quotes</a:t>
            </a:r>
          </a:p>
          <a:p>
            <a:pPr lvl="1"/>
            <a:endParaRPr lang="en-US" sz="2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2B13AE7-BF0C-4875-B17E-48D01B7DB41A}"/>
              </a:ext>
            </a:extLst>
          </p:cNvPr>
          <p:cNvGrpSpPr/>
          <p:nvPr/>
        </p:nvGrpSpPr>
        <p:grpSpPr>
          <a:xfrm>
            <a:off x="1222343" y="3544449"/>
            <a:ext cx="6524657" cy="417951"/>
            <a:chOff x="1222343" y="3544449"/>
            <a:chExt cx="6524657" cy="41795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1D13C5-1CDC-4AAD-8596-723FB794E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22343" y="3544449"/>
              <a:ext cx="3666925" cy="417951"/>
            </a:xfrm>
            <a:prstGeom prst="rect">
              <a:avLst/>
            </a:prstGeom>
          </p:spPr>
        </p:pic>
        <p:sp>
          <p:nvSpPr>
            <p:cNvPr id="11" name="Arrow: Left 10">
              <a:extLst>
                <a:ext uri="{FF2B5EF4-FFF2-40B4-BE49-F238E27FC236}">
                  <a16:creationId xmlns:a16="http://schemas.microsoft.com/office/drawing/2014/main" id="{AEBDAA69-691F-40EF-AEB3-A8296F24353D}"/>
                </a:ext>
              </a:extLst>
            </p:cNvPr>
            <p:cNvSpPr/>
            <p:nvPr/>
          </p:nvSpPr>
          <p:spPr>
            <a:xfrm>
              <a:off x="4705782" y="3544449"/>
              <a:ext cx="3041218" cy="417951"/>
            </a:xfrm>
            <a:prstGeom prst="leftArrow">
              <a:avLst>
                <a:gd name="adj1" fmla="val 69938"/>
                <a:gd name="adj2" fmla="val 124323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rgbClr val="74001E"/>
                  </a:solidFill>
                </a:rPr>
                <a:t>  Invalid</a:t>
              </a:r>
              <a:r>
                <a:rPr lang="en-US" sz="1200" b="1" dirty="0">
                  <a:solidFill>
                    <a:srgbClr val="74001E"/>
                  </a:solidFill>
                </a:rPr>
                <a:t>:</a:t>
              </a:r>
              <a:r>
                <a:rPr lang="en-US" sz="1200" dirty="0">
                  <a:solidFill>
                    <a:srgbClr val="74001E"/>
                  </a:solidFill>
                </a:rPr>
                <a:t> no double quotes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C3E3414-F045-4830-9A8A-D9F54107AFD4}"/>
              </a:ext>
            </a:extLst>
          </p:cNvPr>
          <p:cNvGrpSpPr/>
          <p:nvPr/>
        </p:nvGrpSpPr>
        <p:grpSpPr>
          <a:xfrm>
            <a:off x="1196484" y="4729223"/>
            <a:ext cx="6481098" cy="473152"/>
            <a:chOff x="1196484" y="4729223"/>
            <a:chExt cx="6481098" cy="47315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766610E-D98F-4F7D-8F31-D6E3254E5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6484" y="4729223"/>
              <a:ext cx="3737898" cy="473152"/>
            </a:xfrm>
            <a:prstGeom prst="rect">
              <a:avLst/>
            </a:prstGeom>
          </p:spPr>
        </p:pic>
        <p:sp>
          <p:nvSpPr>
            <p:cNvPr id="14" name="Arrow: Left 13">
              <a:extLst>
                <a:ext uri="{FF2B5EF4-FFF2-40B4-BE49-F238E27FC236}">
                  <a16:creationId xmlns:a16="http://schemas.microsoft.com/office/drawing/2014/main" id="{2F66835F-2AB0-4F4B-9BED-1D0F11211F94}"/>
                </a:ext>
              </a:extLst>
            </p:cNvPr>
            <p:cNvSpPr/>
            <p:nvPr/>
          </p:nvSpPr>
          <p:spPr>
            <a:xfrm>
              <a:off x="4636364" y="4756823"/>
              <a:ext cx="3041218" cy="417951"/>
            </a:xfrm>
            <a:prstGeom prst="leftArrow">
              <a:avLst>
                <a:gd name="adj1" fmla="val 69938"/>
                <a:gd name="adj2" fmla="val 124323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rgbClr val="74001E"/>
                  </a:solidFill>
                </a:rPr>
                <a:t>Invalid</a:t>
              </a:r>
              <a:r>
                <a:rPr lang="en-US" sz="1200" dirty="0">
                  <a:solidFill>
                    <a:srgbClr val="74001E"/>
                  </a:solidFill>
                </a:rPr>
                <a:t> : </a:t>
              </a:r>
              <a:r>
                <a:rPr lang="en-US" sz="1200" b="1" dirty="0">
                  <a:solidFill>
                    <a:srgbClr val="74001E"/>
                  </a:solidFill>
                </a:rPr>
                <a:t>+</a:t>
              </a:r>
              <a:r>
                <a:rPr lang="en-US" sz="1200" dirty="0">
                  <a:solidFill>
                    <a:srgbClr val="74001E"/>
                  </a:solidFill>
                </a:rPr>
                <a:t> operator not supported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35E1D58-7F04-412C-9D2A-2D07C3DB0550}"/>
              </a:ext>
            </a:extLst>
          </p:cNvPr>
          <p:cNvGrpSpPr/>
          <p:nvPr/>
        </p:nvGrpSpPr>
        <p:grpSpPr>
          <a:xfrm>
            <a:off x="1204370" y="5366423"/>
            <a:ext cx="6542630" cy="467540"/>
            <a:chOff x="1204370" y="5366423"/>
            <a:chExt cx="6542630" cy="46754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6D88C8-4E21-4725-9B3E-2DFF51B63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04370" y="5368697"/>
              <a:ext cx="3722126" cy="465266"/>
            </a:xfrm>
            <a:prstGeom prst="rect">
              <a:avLst/>
            </a:prstGeom>
          </p:spPr>
        </p:pic>
        <p:sp>
          <p:nvSpPr>
            <p:cNvPr id="16" name="Arrow: Left 15">
              <a:extLst>
                <a:ext uri="{FF2B5EF4-FFF2-40B4-BE49-F238E27FC236}">
                  <a16:creationId xmlns:a16="http://schemas.microsoft.com/office/drawing/2014/main" id="{F2DB2524-FCA8-49A6-8340-C9C3BEA76814}"/>
                </a:ext>
              </a:extLst>
            </p:cNvPr>
            <p:cNvSpPr/>
            <p:nvPr/>
          </p:nvSpPr>
          <p:spPr>
            <a:xfrm>
              <a:off x="4705782" y="5366423"/>
              <a:ext cx="3041218" cy="417951"/>
            </a:xfrm>
            <a:prstGeom prst="leftArrow">
              <a:avLst>
                <a:gd name="adj1" fmla="val 69938"/>
                <a:gd name="adj2" fmla="val 124323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rgbClr val="74001E"/>
                  </a:solidFill>
                </a:rPr>
                <a:t>Invalid</a:t>
              </a:r>
              <a:r>
                <a:rPr lang="en-US" sz="1200" dirty="0">
                  <a:solidFill>
                    <a:srgbClr val="74001E"/>
                  </a:solidFill>
                </a:rPr>
                <a:t> : </a:t>
              </a:r>
              <a:r>
                <a:rPr lang="en-US" sz="1200" b="1" dirty="0">
                  <a:solidFill>
                    <a:srgbClr val="74001E"/>
                  </a:solidFill>
                </a:rPr>
                <a:t>&amp;</a:t>
              </a:r>
              <a:r>
                <a:rPr lang="en-US" sz="1200" dirty="0">
                  <a:solidFill>
                    <a:srgbClr val="74001E"/>
                  </a:solidFill>
                </a:rPr>
                <a:t> operator not supported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B8AD87-D828-4F48-A040-196DF0272A9E}"/>
              </a:ext>
            </a:extLst>
          </p:cNvPr>
          <p:cNvGrpSpPr/>
          <p:nvPr/>
        </p:nvGrpSpPr>
        <p:grpSpPr>
          <a:xfrm>
            <a:off x="1202628" y="4113380"/>
            <a:ext cx="6569772" cy="448203"/>
            <a:chOff x="1202628" y="4113380"/>
            <a:chExt cx="6569772" cy="44820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2B96964-139F-4581-873F-54DCDEA97E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02628" y="4113380"/>
              <a:ext cx="3706354" cy="441608"/>
            </a:xfrm>
            <a:prstGeom prst="rect">
              <a:avLst/>
            </a:prstGeom>
          </p:spPr>
        </p:pic>
        <p:sp>
          <p:nvSpPr>
            <p:cNvPr id="17" name="Arrow: Left 16">
              <a:extLst>
                <a:ext uri="{FF2B5EF4-FFF2-40B4-BE49-F238E27FC236}">
                  <a16:creationId xmlns:a16="http://schemas.microsoft.com/office/drawing/2014/main" id="{801382AF-5ABF-449E-8335-9E0FAE9325BE}"/>
                </a:ext>
              </a:extLst>
            </p:cNvPr>
            <p:cNvSpPr/>
            <p:nvPr/>
          </p:nvSpPr>
          <p:spPr>
            <a:xfrm>
              <a:off x="4731182" y="4143632"/>
              <a:ext cx="3041218" cy="417951"/>
            </a:xfrm>
            <a:prstGeom prst="leftArrow">
              <a:avLst>
                <a:gd name="adj1" fmla="val 69938"/>
                <a:gd name="adj2" fmla="val 124323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63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rgbClr val="2E3917"/>
                  </a:solidFill>
                </a:rPr>
                <a:t>  Valid</a:t>
              </a:r>
              <a:endParaRPr lang="en-US" sz="1200" dirty="0">
                <a:solidFill>
                  <a:srgbClr val="2E3917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9E0352-21FD-4E0E-BC66-1F182FC1DFD8}"/>
              </a:ext>
            </a:extLst>
          </p:cNvPr>
          <p:cNvGrpSpPr/>
          <p:nvPr/>
        </p:nvGrpSpPr>
        <p:grpSpPr>
          <a:xfrm>
            <a:off x="1201564" y="5982849"/>
            <a:ext cx="6545436" cy="417951"/>
            <a:chOff x="1201564" y="5982849"/>
            <a:chExt cx="6545436" cy="4179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E5F8412-AE78-4728-B8E0-0AAF4B7630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01564" y="5998621"/>
              <a:ext cx="3722126" cy="402179"/>
            </a:xfrm>
            <a:prstGeom prst="rect">
              <a:avLst/>
            </a:prstGeom>
          </p:spPr>
        </p:pic>
        <p:sp>
          <p:nvSpPr>
            <p:cNvPr id="18" name="Arrow: Left 17">
              <a:extLst>
                <a:ext uri="{FF2B5EF4-FFF2-40B4-BE49-F238E27FC236}">
                  <a16:creationId xmlns:a16="http://schemas.microsoft.com/office/drawing/2014/main" id="{DA8DE3B2-5606-421A-BD82-5E6B78CDA3CF}"/>
                </a:ext>
              </a:extLst>
            </p:cNvPr>
            <p:cNvSpPr/>
            <p:nvPr/>
          </p:nvSpPr>
          <p:spPr>
            <a:xfrm>
              <a:off x="4705782" y="5982849"/>
              <a:ext cx="3041218" cy="417951"/>
            </a:xfrm>
            <a:prstGeom prst="leftArrow">
              <a:avLst>
                <a:gd name="adj1" fmla="val 69938"/>
                <a:gd name="adj2" fmla="val 124323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63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rgbClr val="2E3917"/>
                  </a:solidFill>
                </a:rPr>
                <a:t>  Valid</a:t>
              </a:r>
              <a:endParaRPr lang="en-US" sz="1200" dirty="0">
                <a:solidFill>
                  <a:srgbClr val="2E391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1509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D326F-CB4D-4FAD-913E-668983F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Strings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54BD7-B629-4AAC-AB7C-C54907561D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Parse text together using </a:t>
            </a:r>
            <a:r>
              <a:rPr lang="en-US" sz="2000" b="1" dirty="0" err="1"/>
              <a:t>concat</a:t>
            </a:r>
            <a:r>
              <a:rPr lang="en-US" sz="2000" b="1" dirty="0"/>
              <a:t>()</a:t>
            </a:r>
          </a:p>
          <a:p>
            <a:r>
              <a:rPr lang="en-US" sz="2000" dirty="0"/>
              <a:t>Parse out text using </a:t>
            </a:r>
            <a:r>
              <a:rPr lang="en-US" sz="2000" b="1" dirty="0"/>
              <a:t>substring()</a:t>
            </a:r>
          </a:p>
          <a:p>
            <a:r>
              <a:rPr lang="en-US" sz="2000" dirty="0"/>
              <a:t>Convert casing using </a:t>
            </a:r>
            <a:r>
              <a:rPr lang="en-US" sz="2000" b="1" dirty="0" err="1"/>
              <a:t>toLower</a:t>
            </a:r>
            <a:r>
              <a:rPr lang="en-US" sz="2000" b="1" dirty="0"/>
              <a:t>()</a:t>
            </a:r>
            <a:r>
              <a:rPr lang="en-US" sz="2000" dirty="0"/>
              <a:t> and </a:t>
            </a:r>
            <a:r>
              <a:rPr lang="en-US" sz="2000" b="1" dirty="0" err="1"/>
              <a:t>toUpper</a:t>
            </a:r>
            <a:r>
              <a:rPr lang="en-US" sz="2000" b="1" dirty="0"/>
              <a:t>()</a:t>
            </a:r>
          </a:p>
          <a:p>
            <a:r>
              <a:rPr lang="en-US" sz="2000" dirty="0"/>
              <a:t>Search string using </a:t>
            </a:r>
            <a:r>
              <a:rPr lang="en-US" sz="2000" b="1" dirty="0" err="1"/>
              <a:t>indexOf</a:t>
            </a:r>
            <a:r>
              <a:rPr lang="en-US" sz="2000" dirty="0"/>
              <a:t> and </a:t>
            </a:r>
            <a:r>
              <a:rPr lang="en-US" sz="2000" b="1" dirty="0" err="1"/>
              <a:t>startsWith</a:t>
            </a:r>
            <a:r>
              <a:rPr lang="en-US" sz="2000" b="1" dirty="0"/>
              <a:t>()</a:t>
            </a:r>
          </a:p>
          <a:p>
            <a:r>
              <a:rPr lang="en-US" sz="2000" dirty="0"/>
              <a:t>Create new GUID identifier using </a:t>
            </a:r>
            <a:r>
              <a:rPr lang="en-US" sz="2000" b="1" dirty="0" err="1"/>
              <a:t>guid</a:t>
            </a:r>
            <a:r>
              <a:rPr lang="en-US" sz="2000" b="1" dirty="0"/>
              <a:t>()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A8042ED-B3AD-4669-971E-E2F246913678}"/>
              </a:ext>
            </a:extLst>
          </p:cNvPr>
          <p:cNvGrpSpPr/>
          <p:nvPr/>
        </p:nvGrpSpPr>
        <p:grpSpPr>
          <a:xfrm>
            <a:off x="539978" y="3581400"/>
            <a:ext cx="7835444" cy="2207253"/>
            <a:chOff x="648587" y="3736347"/>
            <a:chExt cx="6753446" cy="190245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CD4C05F-5916-45C9-90F6-0324C2B589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2609" t="3575" b="58261"/>
            <a:stretch/>
          </p:blipFill>
          <p:spPr>
            <a:xfrm>
              <a:off x="648587" y="3736347"/>
              <a:ext cx="3276600" cy="1881188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1A5F1A2-DF98-4C77-9452-81DD13E273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2609" t="40193" b="21642"/>
            <a:stretch/>
          </p:blipFill>
          <p:spPr>
            <a:xfrm>
              <a:off x="4125433" y="3757612"/>
              <a:ext cx="3276600" cy="1881188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50608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D326F-CB4D-4FAD-913E-668983F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Performing Arithmetic Operations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D19496-477D-4EE4-B889-6650A5EC0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cannot use standard arithmetic operators</a:t>
            </a:r>
          </a:p>
          <a:p>
            <a:pPr lvl="1"/>
            <a:r>
              <a:rPr lang="en-US" dirty="0"/>
              <a:t>No support for familiar operators such as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  <a:r>
              <a:rPr lang="en-US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  <a:r>
              <a:rPr lang="en-US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*</a:t>
            </a:r>
            <a:r>
              <a:rPr lang="en-US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/</a:t>
            </a:r>
          </a:p>
          <a:p>
            <a:pPr lvl="1"/>
            <a:r>
              <a:rPr lang="en-US" dirty="0"/>
              <a:t>This does not work: </a:t>
            </a:r>
            <a:r>
              <a:rPr lang="en-US" b="1" dirty="0">
                <a:solidFill>
                  <a:srgbClr val="002060"/>
                </a:solidFill>
              </a:rPr>
              <a:t>2 + 2</a:t>
            </a:r>
          </a:p>
          <a:p>
            <a:pPr lvl="1"/>
            <a:r>
              <a:rPr lang="en-US" dirty="0"/>
              <a:t>This works: </a:t>
            </a:r>
            <a:r>
              <a:rPr lang="en-US" b="1" dirty="0">
                <a:solidFill>
                  <a:srgbClr val="002060"/>
                </a:solidFill>
              </a:rPr>
              <a:t>add(2, 2)</a:t>
            </a:r>
          </a:p>
          <a:p>
            <a:pPr lvl="1"/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2F62509-95FA-4841-818E-7E6A26996564}"/>
              </a:ext>
            </a:extLst>
          </p:cNvPr>
          <p:cNvGrpSpPr/>
          <p:nvPr/>
        </p:nvGrpSpPr>
        <p:grpSpPr>
          <a:xfrm>
            <a:off x="990599" y="3657600"/>
            <a:ext cx="7235315" cy="1752600"/>
            <a:chOff x="1369060" y="3581400"/>
            <a:chExt cx="6291580" cy="1524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6728B74-C034-4004-BDE7-6ADC30FAC5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3090" t="3232" r="62" b="64444"/>
            <a:stretch/>
          </p:blipFill>
          <p:spPr>
            <a:xfrm>
              <a:off x="1369060" y="3581400"/>
              <a:ext cx="3088640" cy="152400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EC63449-9AC3-4A48-8CE1-B29A1A0567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3090" t="33939" r="62" b="33737"/>
            <a:stretch/>
          </p:blipFill>
          <p:spPr>
            <a:xfrm>
              <a:off x="4572000" y="3581400"/>
              <a:ext cx="3088640" cy="152400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876978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19507-874C-4668-988A-8055CDFD3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2</a:t>
            </a:r>
            <a:br>
              <a:rPr lang="en-US" dirty="0"/>
            </a:br>
            <a:r>
              <a:rPr lang="en-US" dirty="0"/>
              <a:t>Adding SharePoint List Items</a:t>
            </a:r>
          </a:p>
        </p:txBody>
      </p:sp>
    </p:spTree>
    <p:extLst>
      <p:ext uri="{BB962C8B-B14F-4D97-AF65-F5344CB8AC3E}">
        <p14:creationId xmlns:p14="http://schemas.microsoft.com/office/powerpoint/2010/main" val="3826295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Flow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Writing Flow Expressions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Control of Flow</a:t>
            </a:r>
          </a:p>
          <a:p>
            <a:r>
              <a:rPr lang="en-US" dirty="0"/>
              <a:t>Processing Data and Preparing Content</a:t>
            </a:r>
          </a:p>
          <a:p>
            <a:r>
              <a:rPr lang="en-US" dirty="0"/>
              <a:t>Converting Between Types</a:t>
            </a:r>
          </a:p>
          <a:p>
            <a:r>
              <a:rPr lang="en-US" dirty="0"/>
              <a:t>Advanced Techniques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5639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92F6DF4-B761-4063-ACB9-1645D3247EB5}"/>
              </a:ext>
            </a:extLst>
          </p:cNvPr>
          <p:cNvSpPr/>
          <p:nvPr/>
        </p:nvSpPr>
        <p:spPr>
          <a:xfrm>
            <a:off x="1255956" y="2133600"/>
            <a:ext cx="1258644" cy="15562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77800-C7D2-4809-AE5A-42A6F3CA4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327" y="1219200"/>
            <a:ext cx="8382000" cy="5181600"/>
          </a:xfrm>
        </p:spPr>
        <p:txBody>
          <a:bodyPr>
            <a:normAutofit/>
          </a:bodyPr>
          <a:lstStyle/>
          <a:p>
            <a:r>
              <a:rPr lang="en-US" sz="2400" dirty="0"/>
              <a:t>Flow arrays are zero-based</a:t>
            </a:r>
          </a:p>
          <a:p>
            <a:pPr lvl="1"/>
            <a:r>
              <a:rPr lang="en-US" sz="2000" dirty="0"/>
              <a:t>Primitive value arrays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Object arrays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FD326F-CB4D-4FAD-913E-668983F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Arrays in Flow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5794AA-8D48-4572-B6BA-E1F998EA8578}"/>
              </a:ext>
            </a:extLst>
          </p:cNvPr>
          <p:cNvSpPr/>
          <p:nvPr/>
        </p:nvSpPr>
        <p:spPr>
          <a:xfrm>
            <a:off x="1244411" y="4302324"/>
            <a:ext cx="7726680" cy="23275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036C381-3275-4151-864C-550DAF90F5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4215335"/>
              </p:ext>
            </p:extLst>
          </p:nvPr>
        </p:nvGraphicFramePr>
        <p:xfrm>
          <a:off x="1270735" y="4331419"/>
          <a:ext cx="481657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657">
                  <a:extLst>
                    <a:ext uri="{9D8B030D-6E8A-4147-A177-3AD203B41FA5}">
                      <a16:colId xmlns:a16="http://schemas.microsoft.com/office/drawing/2014/main" val="2301762224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0775504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2292141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0590137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4153660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5750612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8A0AB96A-5410-468A-820E-80CD2E648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091" y="4329386"/>
            <a:ext cx="7162906" cy="226309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67494D8-7820-4784-8978-F49140982C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835" r="83946"/>
          <a:stretch/>
        </p:blipFill>
        <p:spPr>
          <a:xfrm>
            <a:off x="1572411" y="2175757"/>
            <a:ext cx="907572" cy="148542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1509C76C-6F5D-4585-89CF-C6D6EF66B8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5606916"/>
              </p:ext>
            </p:extLst>
          </p:nvPr>
        </p:nvGraphicFramePr>
        <p:xfrm>
          <a:off x="1279265" y="2170147"/>
          <a:ext cx="304800" cy="14994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301762224"/>
                    </a:ext>
                  </a:extLst>
                </a:gridCol>
              </a:tblGrid>
              <a:tr h="37485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755046"/>
                  </a:ext>
                </a:extLst>
              </a:tr>
              <a:tr h="37485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2921415"/>
                  </a:ext>
                </a:extLst>
              </a:tr>
              <a:tr h="37485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901376"/>
                  </a:ext>
                </a:extLst>
              </a:tr>
              <a:tr h="37485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15366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8706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899624A-BB90-4B79-A55C-51F3BEE4CA9A}"/>
              </a:ext>
            </a:extLst>
          </p:cNvPr>
          <p:cNvSpPr/>
          <p:nvPr/>
        </p:nvSpPr>
        <p:spPr>
          <a:xfrm>
            <a:off x="381000" y="3657600"/>
            <a:ext cx="8001000" cy="2895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t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Lucida Console" panose="020B0609040504020204" pitchFamily="49" charset="0"/>
              </a:rPr>
              <a:t>body('</a:t>
            </a:r>
            <a:r>
              <a:rPr lang="en-US" sz="16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Get_items</a:t>
            </a:r>
            <a:r>
              <a:rPr lang="en-US" sz="1600" dirty="0">
                <a:solidFill>
                  <a:schemeClr val="tx1"/>
                </a:solidFill>
                <a:latin typeface="Lucida Console" panose="020B0609040504020204" pitchFamily="49" charset="0"/>
              </a:rPr>
              <a:t>')?['value']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923B9D-37E2-40FD-8F8A-3A780074D0B2}"/>
              </a:ext>
            </a:extLst>
          </p:cNvPr>
          <p:cNvSpPr/>
          <p:nvPr/>
        </p:nvSpPr>
        <p:spPr>
          <a:xfrm>
            <a:off x="532120" y="4114800"/>
            <a:ext cx="7726680" cy="23275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FD326F-CB4D-4FAD-913E-668983F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an Array using ['value']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9E3FDFB-36A7-48D7-9CF8-B1FFAD497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827929"/>
              </p:ext>
            </p:extLst>
          </p:nvPr>
        </p:nvGraphicFramePr>
        <p:xfrm>
          <a:off x="558444" y="4143895"/>
          <a:ext cx="481657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657">
                  <a:extLst>
                    <a:ext uri="{9D8B030D-6E8A-4147-A177-3AD203B41FA5}">
                      <a16:colId xmlns:a16="http://schemas.microsoft.com/office/drawing/2014/main" val="2301762224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0775504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2292141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0590137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4153660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575061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82C09B89-D7A4-47C7-BBDB-7EE1BE3CC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4141862"/>
            <a:ext cx="7162906" cy="226309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A5E84B-8E7A-493F-AEDC-8E0E22C1B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75" y="1219200"/>
            <a:ext cx="7239000" cy="241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76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0E8E7-0B6B-4EEE-BBFB-CF479FE36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B32F2-EE4B-4B9C-AB1C-13F099AE3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All slides and demo files available for download</a:t>
            </a:r>
          </a:p>
          <a:p>
            <a:pPr lvl="1"/>
            <a:r>
              <a:rPr lang="en-US" sz="2000" dirty="0">
                <a:hlinkClick r:id="rId2"/>
              </a:rPr>
              <a:t>https://github.com/CriticalPathTraining/AdvancedFlowExpressions</a:t>
            </a:r>
            <a:r>
              <a:rPr lang="en-US" sz="20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7AF7B2-5D56-4C37-B785-B3218FFBCC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610"/>
          <a:stretch/>
        </p:blipFill>
        <p:spPr>
          <a:xfrm>
            <a:off x="990600" y="2438400"/>
            <a:ext cx="7543800" cy="40265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80997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532F-4B04-4A07-906B-F0F2D00A6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Retrieving List Items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D76DA1-C42A-4A86-8CF2-7BA9ECC9C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Use </a:t>
            </a:r>
            <a:r>
              <a:rPr lang="en-US" sz="2400" b="1" dirty="0"/>
              <a:t>first()</a:t>
            </a:r>
            <a:r>
              <a:rPr lang="en-US" sz="2400" dirty="0"/>
              <a:t> and </a:t>
            </a:r>
            <a:r>
              <a:rPr lang="en-US" sz="2400" b="1" dirty="0"/>
              <a:t>last()</a:t>
            </a:r>
            <a:r>
              <a:rPr lang="en-US" sz="2400" dirty="0"/>
              <a:t> to get lead at head or tail</a:t>
            </a:r>
          </a:p>
          <a:p>
            <a:r>
              <a:rPr lang="en-US" sz="2400" dirty="0"/>
              <a:t>Individual items retrieved using zero-based array syntax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SharePoint list item array -</a:t>
            </a:r>
            <a:r>
              <a:rPr lang="en-US" sz="2000" dirty="0"/>
              <a:t> </a:t>
            </a:r>
            <a:r>
              <a:rPr lang="en-US" sz="1600" b="1" dirty="0">
                <a:solidFill>
                  <a:srgbClr val="002060"/>
                </a:solidFill>
                <a:latin typeface="Lucida Console" panose="020B0609040504020204" pitchFamily="49" charset="0"/>
              </a:rPr>
              <a:t>body('</a:t>
            </a:r>
            <a:r>
              <a:rPr lang="en-US" sz="1600" b="1" dirty="0" err="1">
                <a:solidFill>
                  <a:srgbClr val="002060"/>
                </a:solidFill>
                <a:latin typeface="Lucida Console" panose="020B0609040504020204" pitchFamily="49" charset="0"/>
              </a:rPr>
              <a:t>Get_items</a:t>
            </a:r>
            <a:r>
              <a:rPr lang="en-US" sz="1600" b="1" dirty="0">
                <a:solidFill>
                  <a:srgbClr val="002060"/>
                </a:solidFill>
                <a:latin typeface="Lucida Console" panose="020B0609040504020204" pitchFamily="49" charset="0"/>
              </a:rPr>
              <a:t>')?['value']</a:t>
            </a:r>
            <a:endParaRPr lang="en-US" sz="2000" b="1" dirty="0">
              <a:solidFill>
                <a:srgbClr val="00206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First item field value -</a:t>
            </a:r>
            <a:r>
              <a:rPr lang="en-US" sz="2000" dirty="0"/>
              <a:t> </a:t>
            </a:r>
            <a:r>
              <a:rPr lang="en-US" sz="1600" b="1" dirty="0">
                <a:solidFill>
                  <a:srgbClr val="002060"/>
                </a:solidFill>
                <a:latin typeface="Lucida Console" panose="020B0609040504020204" pitchFamily="49" charset="0"/>
              </a:rPr>
              <a:t>body('</a:t>
            </a:r>
            <a:r>
              <a:rPr lang="en-US" sz="1600" b="1" dirty="0" err="1">
                <a:solidFill>
                  <a:srgbClr val="002060"/>
                </a:solidFill>
                <a:latin typeface="Lucida Console" panose="020B0609040504020204" pitchFamily="49" charset="0"/>
              </a:rPr>
              <a:t>Get_items</a:t>
            </a:r>
            <a:r>
              <a:rPr lang="en-US" sz="1600" b="1" dirty="0">
                <a:solidFill>
                  <a:srgbClr val="002060"/>
                </a:solidFill>
                <a:latin typeface="Lucida Console" panose="020B0609040504020204" pitchFamily="49" charset="0"/>
              </a:rPr>
              <a:t>')?['value'][0]['ID']</a:t>
            </a:r>
            <a:endParaRPr lang="en-US" sz="2000" b="1" dirty="0">
              <a:solidFill>
                <a:srgbClr val="002060"/>
              </a:solidFill>
              <a:latin typeface="Lucida Console" panose="020B060904050402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15BE2B-09C9-401E-AE70-529949986C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255"/>
          <a:stretch/>
        </p:blipFill>
        <p:spPr>
          <a:xfrm>
            <a:off x="228600" y="3581400"/>
            <a:ext cx="3962400" cy="1981200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3441C7-B7C8-4DF2-A0CE-586B2977F2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745" t="34482" b="17241"/>
          <a:stretch/>
        </p:blipFill>
        <p:spPr>
          <a:xfrm>
            <a:off x="4416883" y="4000500"/>
            <a:ext cx="4498517" cy="1752600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916821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811D-C5D3-4585-BC4F-FD91DA1F4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of Flow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8B06EA-FCBC-4763-B43D-87961688E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Condition</a:t>
            </a:r>
          </a:p>
          <a:p>
            <a:pPr lvl="1"/>
            <a:r>
              <a:rPr lang="en-US" sz="1600" dirty="0"/>
              <a:t>Provides logical structure for If Then Else</a:t>
            </a:r>
          </a:p>
          <a:p>
            <a:r>
              <a:rPr lang="en-US" sz="2000" dirty="0"/>
              <a:t>Apply to each</a:t>
            </a:r>
          </a:p>
          <a:p>
            <a:pPr lvl="1"/>
            <a:r>
              <a:rPr lang="en-US" sz="1600" dirty="0"/>
              <a:t>Enumerate through collection (e.g. list items)</a:t>
            </a:r>
          </a:p>
          <a:p>
            <a:r>
              <a:rPr lang="en-US" sz="2000" dirty="0"/>
              <a:t>Do until</a:t>
            </a:r>
          </a:p>
          <a:p>
            <a:pPr lvl="1"/>
            <a:r>
              <a:rPr lang="en-US" sz="1600" dirty="0"/>
              <a:t>Repeat until condition changes</a:t>
            </a:r>
          </a:p>
          <a:p>
            <a:r>
              <a:rPr lang="en-US" sz="2000" dirty="0"/>
              <a:t>Scope</a:t>
            </a:r>
          </a:p>
          <a:p>
            <a:pPr lvl="1"/>
            <a:r>
              <a:rPr lang="en-US" sz="1600" dirty="0"/>
              <a:t>Create an action container with a private scope</a:t>
            </a:r>
          </a:p>
          <a:p>
            <a:r>
              <a:rPr lang="en-US" sz="2000" dirty="0"/>
              <a:t>Switch</a:t>
            </a:r>
          </a:p>
          <a:p>
            <a:pPr lvl="1"/>
            <a:r>
              <a:rPr lang="en-US" sz="1600" dirty="0"/>
              <a:t>Select Case flow</a:t>
            </a:r>
          </a:p>
          <a:p>
            <a:r>
              <a:rPr lang="en-US" sz="2000" dirty="0"/>
              <a:t>Terminate</a:t>
            </a:r>
          </a:p>
          <a:p>
            <a:pPr lvl="1"/>
            <a:r>
              <a:rPr lang="en-US" sz="1600" dirty="0"/>
              <a:t>Completes a flow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51FDDC-6CC5-4678-84FA-6152BDD72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1447800"/>
            <a:ext cx="2438400" cy="418147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073013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4ECB8-4244-4DBE-8429-BA155F31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 Action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CAAE82-09AF-4FF4-8E6E-808FE7075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000"/>
          <a:stretch/>
        </p:blipFill>
        <p:spPr>
          <a:xfrm>
            <a:off x="215380" y="1295400"/>
            <a:ext cx="8713240" cy="4814174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529001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F577-DD9D-406B-B5D5-695181999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 Action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AE2701-3FBE-4B49-B50B-C7F7B0137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Switch actions provides cases</a:t>
            </a:r>
          </a:p>
          <a:p>
            <a:pPr lvl="1"/>
            <a:r>
              <a:rPr lang="en-US" sz="2000" dirty="0"/>
              <a:t>Each case represents separate execution path</a:t>
            </a:r>
          </a:p>
          <a:p>
            <a:pPr lvl="1"/>
            <a:r>
              <a:rPr lang="en-US" sz="2000" dirty="0"/>
              <a:t>Only one execution path will execute</a:t>
            </a:r>
          </a:p>
          <a:p>
            <a:pPr lvl="1"/>
            <a:r>
              <a:rPr lang="en-US" sz="2000" dirty="0"/>
              <a:t>Default case executes when no other case is matched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C2AB60-9D56-4DB0-8450-6BE68B2A08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377"/>
          <a:stretch/>
        </p:blipFill>
        <p:spPr>
          <a:xfrm>
            <a:off x="710777" y="3200400"/>
            <a:ext cx="8276913" cy="3543032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779098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E44B0-7FE7-498E-9DDF-E7D209252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Terminate action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E737CB-749B-4061-921A-B787C25EA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Used to stop a flow at any point</a:t>
            </a:r>
          </a:p>
          <a:p>
            <a:pPr lvl="1"/>
            <a:r>
              <a:rPr lang="en-US" sz="2000" dirty="0"/>
              <a:t>Terminate status can be set to Succeeded, Cancelled, Failed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582060-84C6-415B-AE49-D953476C98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438400"/>
            <a:ext cx="7506358" cy="4191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120670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403A2-451D-4252-94EC-D0785B0C7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State using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28D11-7042-4526-B6F5-EB50DBD35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95400"/>
            <a:ext cx="8382000" cy="5181600"/>
          </a:xfrm>
        </p:spPr>
        <p:txBody>
          <a:bodyPr>
            <a:normAutofit/>
          </a:bodyPr>
          <a:lstStyle/>
          <a:p>
            <a:r>
              <a:rPr lang="en-US" sz="2400" dirty="0"/>
              <a:t>Variables used to track state during flow lifetime</a:t>
            </a:r>
          </a:p>
          <a:p>
            <a:pPr lvl="1"/>
            <a:r>
              <a:rPr lang="en-US" sz="2000" dirty="0"/>
              <a:t>Initialize Variable used to create variable with Type and Value</a:t>
            </a:r>
          </a:p>
          <a:p>
            <a:pPr lvl="1"/>
            <a:r>
              <a:rPr lang="en-US" sz="2000" dirty="0"/>
              <a:t>Other variable actions uses to update variable values</a:t>
            </a:r>
          </a:p>
          <a:p>
            <a:pPr lvl="1"/>
            <a:r>
              <a:rPr lang="en-US" sz="2000" dirty="0"/>
              <a:t>By default, variable stored within flow until end of flow lifetime</a:t>
            </a:r>
          </a:p>
          <a:p>
            <a:pPr lvl="1"/>
            <a:r>
              <a:rPr lang="en-US" sz="2000" dirty="0"/>
              <a:t>Variables can be initialized inside Scope action to reduce lifetime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2FF62B-658D-4FF5-833A-90805E0C0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414" y="3429000"/>
            <a:ext cx="1787811" cy="309562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A1E02F-5CD1-402E-AD9D-B2F0D990D6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488"/>
          <a:stretch/>
        </p:blipFill>
        <p:spPr>
          <a:xfrm>
            <a:off x="3048000" y="3434705"/>
            <a:ext cx="5955720" cy="3270673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775828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C6345-C014-46CC-8341-1D10826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Until Action with Counter Variable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405D6-78D6-4EB8-8201-37613FC90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447800"/>
            <a:ext cx="5698548" cy="51377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196516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C6345-C014-46CC-8341-1D10826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Executing Operations inside Do Until Loop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D6E9D5-8D25-4F17-84AE-02A083097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100" y="1219200"/>
            <a:ext cx="5257800" cy="540111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399470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B7597-1FC3-4ED4-8339-416973F71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Apply to Each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828746-8C97-44BD-A5C3-37EE9C2A7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Automatically added when list is used from output</a:t>
            </a:r>
          </a:p>
          <a:p>
            <a:r>
              <a:rPr lang="en-US" dirty="0"/>
              <a:t>Destination step enumerates over list items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7B2494-E340-4E5C-B89C-CFD6659A5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90800"/>
            <a:ext cx="4027306" cy="38201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929065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19507-874C-4668-988A-8055CDFD3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3</a:t>
            </a:r>
            <a:br>
              <a:rPr lang="en-US" dirty="0"/>
            </a:br>
            <a:r>
              <a:rPr lang="en-US" dirty="0"/>
              <a:t>Apply to Each and Do Until</a:t>
            </a:r>
          </a:p>
        </p:txBody>
      </p:sp>
    </p:spTree>
    <p:extLst>
      <p:ext uri="{BB962C8B-B14F-4D97-AF65-F5344CB8AC3E}">
        <p14:creationId xmlns:p14="http://schemas.microsoft.com/office/powerpoint/2010/main" val="4223067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Flow Fundamentals</a:t>
            </a:r>
          </a:p>
          <a:p>
            <a:r>
              <a:rPr lang="en-US" dirty="0"/>
              <a:t>Writing Flow Expressions</a:t>
            </a:r>
          </a:p>
          <a:p>
            <a:r>
              <a:rPr lang="en-US" dirty="0"/>
              <a:t>Control of Flow</a:t>
            </a:r>
          </a:p>
          <a:p>
            <a:r>
              <a:rPr lang="en-US" dirty="0"/>
              <a:t>Processing Data and Preparing Content</a:t>
            </a:r>
          </a:p>
          <a:p>
            <a:r>
              <a:rPr lang="en-US" dirty="0"/>
              <a:t>Converting Between Types</a:t>
            </a:r>
          </a:p>
          <a:p>
            <a:r>
              <a:rPr lang="en-US" dirty="0"/>
              <a:t>Advanced Techniques</a:t>
            </a:r>
          </a:p>
          <a:p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0F1BA81-B0D2-4DA6-A2FF-2CC11DC59DCC}"/>
              </a:ext>
            </a:extLst>
          </p:cNvPr>
          <p:cNvGrpSpPr/>
          <p:nvPr/>
        </p:nvGrpSpPr>
        <p:grpSpPr>
          <a:xfrm>
            <a:off x="1828800" y="4927514"/>
            <a:ext cx="5714999" cy="965371"/>
            <a:chOff x="1609725" y="4876800"/>
            <a:chExt cx="6391275" cy="12954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9992520-CBF6-4FCF-AE2F-892083D16237}"/>
                </a:ext>
              </a:extLst>
            </p:cNvPr>
            <p:cNvSpPr/>
            <p:nvPr/>
          </p:nvSpPr>
          <p:spPr>
            <a:xfrm>
              <a:off x="1609725" y="4876800"/>
              <a:ext cx="6391275" cy="1295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/>
                <a:t>Thanks for coming up with the idea for this session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D1DEF94-37C3-4CA1-8AEF-DF2366AF0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52600" y="5257800"/>
              <a:ext cx="6121831" cy="76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767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Flow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Writing Flow Expressions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Control of Flow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Processing Data and Preparing Content</a:t>
            </a:r>
          </a:p>
          <a:p>
            <a:r>
              <a:rPr lang="en-US" dirty="0"/>
              <a:t>Converting Between Types</a:t>
            </a:r>
          </a:p>
          <a:p>
            <a:r>
              <a:rPr lang="en-US" dirty="0"/>
              <a:t>Advanced Techniques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9907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74C9-AB67-479C-B4EA-5FE8A650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Transforming Arrays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211360-1535-4A89-924E-7EE4940B1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Use Select action</a:t>
            </a:r>
          </a:p>
          <a:p>
            <a:pPr lvl="1"/>
            <a:r>
              <a:rPr lang="en-US" sz="1800" dirty="0"/>
              <a:t>Two input modes: fill key-value pairs or typing directly</a:t>
            </a:r>
          </a:p>
          <a:p>
            <a:r>
              <a:rPr lang="en-US" sz="2000" dirty="0"/>
              <a:t>Create array object objects</a:t>
            </a:r>
          </a:p>
          <a:p>
            <a:pPr lvl="1"/>
            <a:r>
              <a:rPr lang="en-US" sz="1800" dirty="0"/>
              <a:t>Useful for passing array to another action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pPr lvl="1"/>
            <a:endParaRPr lang="en-US" sz="1800" dirty="0"/>
          </a:p>
          <a:p>
            <a:r>
              <a:rPr lang="en-US" sz="2000" dirty="0"/>
              <a:t>Create a simple array of strings, numbers, Booleans, </a:t>
            </a:r>
            <a:r>
              <a:rPr lang="en-US" sz="2000" dirty="0" err="1"/>
              <a:t>etc</a:t>
            </a:r>
            <a:endParaRPr lang="en-US" sz="2000" dirty="0"/>
          </a:p>
          <a:p>
            <a:pPr lvl="1"/>
            <a:r>
              <a:rPr lang="en-US" sz="1800" dirty="0"/>
              <a:t>Useful for creating simple list (e.g. email addresses)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EF6F31-B7DD-4F32-B856-56B89DFB74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625" t="50006" r="2380" b="26663"/>
          <a:stretch/>
        </p:blipFill>
        <p:spPr>
          <a:xfrm>
            <a:off x="1104900" y="5379597"/>
            <a:ext cx="4278917" cy="12480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423463-D94B-4D8F-B586-A1FCA821F1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23" t="48790" r="50145" b="19547"/>
          <a:stretch/>
        </p:blipFill>
        <p:spPr>
          <a:xfrm>
            <a:off x="1060346" y="2971800"/>
            <a:ext cx="4368023" cy="169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0416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764EF-3D25-491F-B3B7-AF427F7D5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Converting an Array using Select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846F7B-3147-4B32-A188-DC40DB06B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47800"/>
            <a:ext cx="7924800" cy="3784732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173691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2F86D-6FE2-4F9A-9E57-AE78A36BF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Operations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121BB8C-7E45-4FE2-9562-D79CE23B7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process data and prepare content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85BD94-9DB0-4C6C-908D-E08701FB1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133600"/>
            <a:ext cx="2209800" cy="416206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D149A51-2582-44E6-B77F-315E00D66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6531" y="2133600"/>
            <a:ext cx="4997869" cy="424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431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19507-874C-4668-988A-8055CDFD3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4</a:t>
            </a:r>
            <a:br>
              <a:rPr lang="en-US" dirty="0"/>
            </a:br>
            <a:r>
              <a:rPr lang="en-US" dirty="0"/>
              <a:t>Generating an HTML Table</a:t>
            </a:r>
          </a:p>
        </p:txBody>
      </p:sp>
    </p:spTree>
    <p:extLst>
      <p:ext uri="{BB962C8B-B14F-4D97-AF65-F5344CB8AC3E}">
        <p14:creationId xmlns:p14="http://schemas.microsoft.com/office/powerpoint/2010/main" val="12825544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Flow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Writing Flow Expressions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Control of Flow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Processing Data and Preparing Content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Converting Between Types</a:t>
            </a:r>
          </a:p>
          <a:p>
            <a:r>
              <a:rPr lang="en-US" dirty="0"/>
              <a:t>Advanced Techniques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524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D326F-CB4D-4FAD-913E-668983F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Handling Type Conversion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88A2D4-D1F3-4DA9-B9E9-125C14493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Some conversion is automatic</a:t>
            </a:r>
          </a:p>
          <a:p>
            <a:pPr lvl="1"/>
            <a:r>
              <a:rPr lang="en-US" sz="2000" dirty="0"/>
              <a:t>Sometimes conversions are performed for you</a:t>
            </a:r>
          </a:p>
          <a:p>
            <a:pPr lvl="1"/>
            <a:r>
              <a:rPr lang="en-US" sz="2000" dirty="0"/>
              <a:t>In other cases, you must explicitly convert between types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17D773-C8DD-4968-9CD6-7B052621CA0F}"/>
              </a:ext>
            </a:extLst>
          </p:cNvPr>
          <p:cNvGrpSpPr/>
          <p:nvPr/>
        </p:nvGrpSpPr>
        <p:grpSpPr>
          <a:xfrm>
            <a:off x="914400" y="2819400"/>
            <a:ext cx="7620000" cy="2971800"/>
            <a:chOff x="1219200" y="2874335"/>
            <a:chExt cx="4958721" cy="200246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E8A8072-976C-46AD-8A96-112046E841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3063" b="45191"/>
            <a:stretch/>
          </p:blipFill>
          <p:spPr>
            <a:xfrm>
              <a:off x="1219200" y="2895600"/>
              <a:ext cx="2373642" cy="198120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E5F8B18-14CF-4E91-9B84-5110D4D720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3063" t="52701"/>
            <a:stretch/>
          </p:blipFill>
          <p:spPr>
            <a:xfrm>
              <a:off x="3804279" y="2874335"/>
              <a:ext cx="2373642" cy="1709738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6192494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D326F-CB4D-4FAD-913E-668983F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Type Conversion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7212FD-364B-4C8E-B30E-9688EAF6F7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62"/>
          <a:stretch/>
        </p:blipFill>
        <p:spPr>
          <a:xfrm>
            <a:off x="299720" y="1219200"/>
            <a:ext cx="8534400" cy="457200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947049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D326F-CB4D-4FAD-913E-668983F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Dates and Time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123B2C-7022-48C8-A395-F954F8D9C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Get Greenwich Meantime using </a:t>
            </a:r>
            <a:r>
              <a:rPr lang="en-US" sz="2400" b="1" dirty="0" err="1">
                <a:solidFill>
                  <a:schemeClr val="accent6">
                    <a:lumMod val="50000"/>
                  </a:schemeClr>
                </a:solidFill>
              </a:rPr>
              <a:t>utcnow</a:t>
            </a: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()</a:t>
            </a:r>
          </a:p>
          <a:p>
            <a:r>
              <a:rPr lang="en-US" sz="2400" dirty="0"/>
              <a:t>Use </a:t>
            </a: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add*()</a:t>
            </a:r>
            <a:r>
              <a:rPr lang="en-US" sz="2400" dirty="0"/>
              <a:t> functions to move time back/forward</a:t>
            </a:r>
          </a:p>
          <a:p>
            <a:r>
              <a:rPr lang="en-US" sz="2400" b="1" dirty="0" err="1">
                <a:solidFill>
                  <a:schemeClr val="accent6">
                    <a:lumMod val="50000"/>
                  </a:schemeClr>
                </a:solidFill>
              </a:rPr>
              <a:t>convertTimeZone</a:t>
            </a: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()</a:t>
            </a:r>
            <a:r>
              <a:rPr lang="en-US" sz="2400" dirty="0"/>
              <a:t> used to handle local times</a:t>
            </a:r>
          </a:p>
          <a:p>
            <a:r>
              <a:rPr lang="en-US" sz="2400" b="1" dirty="0" err="1">
                <a:solidFill>
                  <a:schemeClr val="accent6">
                    <a:lumMod val="50000"/>
                  </a:schemeClr>
                </a:solidFill>
              </a:rPr>
              <a:t>formatDateTime</a:t>
            </a: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()</a:t>
            </a:r>
            <a:r>
              <a:rPr lang="en-US" sz="2400" dirty="0"/>
              <a:t> used to format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804A494-7E45-4A1D-B23D-17B45FDCFEF1}"/>
              </a:ext>
            </a:extLst>
          </p:cNvPr>
          <p:cNvGrpSpPr/>
          <p:nvPr/>
        </p:nvGrpSpPr>
        <p:grpSpPr>
          <a:xfrm>
            <a:off x="845574" y="3505200"/>
            <a:ext cx="7612626" cy="2895600"/>
            <a:chOff x="1219200" y="3429000"/>
            <a:chExt cx="6210300" cy="23622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A55AA5F-5B23-46B0-9045-037BAB473B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2857" t="1693" b="45821"/>
            <a:stretch/>
          </p:blipFill>
          <p:spPr>
            <a:xfrm>
              <a:off x="1219200" y="3429001"/>
              <a:ext cx="2971800" cy="2362199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660F798-B88C-4143-AD29-FA20634292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2857" t="52541"/>
            <a:stretch/>
          </p:blipFill>
          <p:spPr>
            <a:xfrm>
              <a:off x="4457700" y="3429000"/>
              <a:ext cx="2971800" cy="2135982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6757881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C55CC-9A60-4A6E-884C-BD1666895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dataUriToBinary</a:t>
            </a:r>
            <a:r>
              <a:rPr lang="en-US" dirty="0"/>
              <a:t>()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F9C625-F6CA-4CFE-8915-0C09168E8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PowerApps photos require conversion</a:t>
            </a:r>
          </a:p>
          <a:p>
            <a:pPr lvl="1"/>
            <a:r>
              <a:rPr lang="en-US" sz="2000" dirty="0"/>
              <a:t>Allows you to upload phots to SharePoint</a:t>
            </a:r>
          </a:p>
          <a:p>
            <a:pPr lvl="1"/>
            <a:r>
              <a:rPr lang="en-US" sz="2000" dirty="0"/>
              <a:t>Accomplished using </a:t>
            </a:r>
            <a:r>
              <a:rPr lang="en-US" sz="2000" b="1" dirty="0" err="1"/>
              <a:t>dataUriToBinary</a:t>
            </a:r>
            <a:r>
              <a:rPr lang="en-US" sz="2000" b="1" dirty="0"/>
              <a:t>()</a:t>
            </a:r>
            <a:r>
              <a:rPr lang="en-US" sz="2000" dirty="0"/>
              <a:t>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A92800-380F-4F47-A5C7-0AA1C38B5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250" y="3429000"/>
            <a:ext cx="8041205" cy="336368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F7C89B-E677-4EAE-BE6A-16CFF58731B8}"/>
              </a:ext>
            </a:extLst>
          </p:cNvPr>
          <p:cNvSpPr txBox="1"/>
          <p:nvPr/>
        </p:nvSpPr>
        <p:spPr>
          <a:xfrm>
            <a:off x="1143000" y="2730824"/>
            <a:ext cx="6629400" cy="3077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latin typeface="Lucida Console" panose="020B0609040504020204" pitchFamily="49" charset="0"/>
              </a:rPr>
              <a:t>dataUriToBinary</a:t>
            </a:r>
            <a:r>
              <a:rPr lang="en-US" sz="1400" dirty="0">
                <a:latin typeface="Lucida Console" panose="020B0609040504020204" pitchFamily="49" charset="0"/>
              </a:rPr>
              <a:t>(</a:t>
            </a:r>
            <a:r>
              <a:rPr lang="en-US" sz="1400" dirty="0" err="1">
                <a:latin typeface="Lucida Console" panose="020B0609040504020204" pitchFamily="49" charset="0"/>
              </a:rPr>
              <a:t>triggerBody</a:t>
            </a:r>
            <a:r>
              <a:rPr lang="en-US" sz="1400" dirty="0">
                <a:latin typeface="Lucida Console" panose="020B0609040504020204" pitchFamily="49" charset="0"/>
              </a:rPr>
              <a:t>()['</a:t>
            </a:r>
            <a:r>
              <a:rPr lang="en-US" sz="1400" dirty="0" err="1">
                <a:latin typeface="Lucida Console" panose="020B0609040504020204" pitchFamily="49" charset="0"/>
              </a:rPr>
              <a:t>Createfile_FileContent</a:t>
            </a:r>
            <a:r>
              <a:rPr lang="en-US" sz="1400" dirty="0">
                <a:latin typeface="Lucida Console" panose="020B0609040504020204" pitchFamily="49" charset="0"/>
              </a:rPr>
              <a:t>'])</a:t>
            </a:r>
          </a:p>
        </p:txBody>
      </p:sp>
    </p:spTree>
    <p:extLst>
      <p:ext uri="{BB962C8B-B14F-4D97-AF65-F5344CB8AC3E}">
        <p14:creationId xmlns:p14="http://schemas.microsoft.com/office/powerpoint/2010/main" val="2730280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D3FB5-A452-4BD4-A32F-23B0F3F78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Dive into PowerApps and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91A0-1B98-461D-86FA-5FFD5ED86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Two action-packed days of building PowerApps and Flows</a:t>
            </a:r>
          </a:p>
          <a:p>
            <a:pPr marL="803275" lvl="1" indent="-285750">
              <a:buFont typeface="+mj-lt"/>
              <a:buAutoNum type="arabicPeriod"/>
            </a:pPr>
            <a:r>
              <a:rPr lang="en-US" sz="1600" dirty="0"/>
              <a:t>Getting Started with PowerApps Studio</a:t>
            </a:r>
          </a:p>
          <a:p>
            <a:pPr marL="803275" lvl="1" indent="-285750">
              <a:buFont typeface="+mj-lt"/>
              <a:buAutoNum type="arabicPeriod"/>
            </a:pPr>
            <a:r>
              <a:rPr lang="en-US" sz="1600" dirty="0"/>
              <a:t>Designing PowerApps using Advanced Techniques</a:t>
            </a:r>
          </a:p>
          <a:p>
            <a:pPr marL="803275" lvl="1" indent="-285750">
              <a:buFont typeface="+mj-lt"/>
              <a:buAutoNum type="arabicPeriod"/>
            </a:pPr>
            <a:r>
              <a:rPr lang="en-US" sz="1600" dirty="0"/>
              <a:t>Building PowerApps for SharePoint Online</a:t>
            </a:r>
          </a:p>
          <a:p>
            <a:pPr marL="803275" lvl="1" indent="-285750">
              <a:buFont typeface="+mj-lt"/>
              <a:buAutoNum type="arabicPeriod"/>
            </a:pPr>
            <a:r>
              <a:rPr lang="en-US" sz="1600" dirty="0"/>
              <a:t>Introduction to Microsoft Flow</a:t>
            </a:r>
          </a:p>
          <a:p>
            <a:pPr marL="803275" lvl="1" indent="-285750">
              <a:buFont typeface="+mj-lt"/>
              <a:buAutoNum type="arabicPeriod"/>
            </a:pPr>
            <a:r>
              <a:rPr lang="en-US" sz="1600" dirty="0"/>
              <a:t>Designing Flows to Automate an Approval Process</a:t>
            </a:r>
          </a:p>
          <a:p>
            <a:pPr marL="803275" lvl="1" indent="-285750">
              <a:buFont typeface="+mj-lt"/>
              <a:buAutoNum type="arabicPeriod"/>
            </a:pPr>
            <a:r>
              <a:rPr lang="en-US" sz="1600" dirty="0"/>
              <a:t>Building PowerApps and Flows for Power BI</a:t>
            </a:r>
          </a:p>
          <a:p>
            <a:pPr marL="803275" lvl="1" indent="-285750">
              <a:buFont typeface="+mj-lt"/>
              <a:buAutoNum type="arabicPeriod"/>
            </a:pPr>
            <a:r>
              <a:rPr lang="en-US" sz="1600" dirty="0"/>
              <a:t>Working with the Common Data Service for Apps</a:t>
            </a:r>
          </a:p>
          <a:p>
            <a:pPr marL="803275" lvl="1" indent="-285750">
              <a:buFont typeface="+mj-lt"/>
              <a:buAutoNum type="arabicPeriod"/>
            </a:pPr>
            <a:r>
              <a:rPr lang="en-US" sz="1600" dirty="0"/>
              <a:t>Managing Application Lifecycle with PowerApps and Flow</a:t>
            </a:r>
          </a:p>
          <a:p>
            <a:pPr marL="804862" lvl="1" indent="-457200">
              <a:buFont typeface="+mj-lt"/>
              <a:buAutoNum type="arabicPeriod"/>
            </a:pPr>
            <a:endParaRPr lang="en-US" sz="1800" dirty="0"/>
          </a:p>
          <a:p>
            <a:pPr marL="469900" indent="-457200"/>
            <a:r>
              <a:rPr lang="en-US" sz="2000" dirty="0"/>
              <a:t>More info</a:t>
            </a:r>
          </a:p>
          <a:p>
            <a:pPr marL="804862" lvl="1" indent="-457200"/>
            <a:r>
              <a:rPr lang="en-US" sz="1800" dirty="0">
                <a:hlinkClick r:id="rId2"/>
              </a:rPr>
              <a:t>https://www.criticalpathtraining.com</a:t>
            </a:r>
            <a:endParaRPr lang="en-US" sz="1800" dirty="0"/>
          </a:p>
          <a:p>
            <a:pPr marL="804862" lvl="1" indent="-457200"/>
            <a:r>
              <a:rPr lang="en-US" sz="1800" dirty="0">
                <a:hlinkClick r:id="rId3"/>
              </a:rPr>
              <a:t>info@criticalpathtraining.com</a:t>
            </a:r>
            <a:r>
              <a:rPr lang="en-US" sz="1800" dirty="0"/>
              <a:t> </a:t>
            </a:r>
          </a:p>
          <a:p>
            <a:pPr marL="804862" lvl="1" indent="-457200">
              <a:buFont typeface="+mj-lt"/>
              <a:buAutoNum type="arabicPeriod"/>
            </a:pPr>
            <a:endParaRPr lang="en-US" sz="1800" dirty="0"/>
          </a:p>
          <a:p>
            <a:pPr marL="4699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438CA3-2C64-48A5-B136-13D3E90A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0" y="5105400"/>
            <a:ext cx="3083109" cy="93898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638340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C3301-84DA-4A5C-8349-DB43207B6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5</a:t>
            </a:r>
            <a:br>
              <a:rPr lang="en-US" sz="2500" dirty="0"/>
            </a:br>
            <a:r>
              <a:rPr lang="en-US" sz="2500" dirty="0"/>
              <a:t>Uploading Mobile Photos to SharePoint</a:t>
            </a:r>
          </a:p>
        </p:txBody>
      </p:sp>
    </p:spTree>
    <p:extLst>
      <p:ext uri="{BB962C8B-B14F-4D97-AF65-F5344CB8AC3E}">
        <p14:creationId xmlns:p14="http://schemas.microsoft.com/office/powerpoint/2010/main" val="39642983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Flow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Writing Flow Expressions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Control of Flow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Processing Data and Preparing Content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Converting Between Types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Advanced Techniques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127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74C9-AB67-479C-B4EA-5FE8A650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action execution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254CBC7-AE9E-469A-8904-9D9D09866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560" y="1447800"/>
            <a:ext cx="8382000" cy="5181600"/>
          </a:xfrm>
        </p:spPr>
        <p:txBody>
          <a:bodyPr>
            <a:normAutofit/>
          </a:bodyPr>
          <a:lstStyle/>
          <a:p>
            <a:r>
              <a:rPr lang="en-US" sz="2400" dirty="0"/>
              <a:t>Standard behavior of a flow</a:t>
            </a:r>
          </a:p>
          <a:p>
            <a:pPr lvl="1"/>
            <a:r>
              <a:rPr lang="en-US" sz="2000" dirty="0"/>
              <a:t>Action steps execute in sequential order</a:t>
            </a:r>
          </a:p>
          <a:p>
            <a:pPr lvl="1"/>
            <a:r>
              <a:rPr lang="en-US" sz="2000" dirty="0"/>
              <a:t>Flow terminates if error occurs (failure or timeout)</a:t>
            </a:r>
          </a:p>
          <a:p>
            <a:pPr lvl="1"/>
            <a:endParaRPr lang="en-US" sz="2000" dirty="0"/>
          </a:p>
          <a:p>
            <a:r>
              <a:rPr lang="en-US" sz="2400" dirty="0"/>
              <a:t>After flow runs, every action left in 1 of 4 possible states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4DF921-46BE-478D-83B9-428D03AB52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3" t="55326" r="76090" b="22457"/>
          <a:stretch/>
        </p:blipFill>
        <p:spPr>
          <a:xfrm>
            <a:off x="838200" y="3657600"/>
            <a:ext cx="2428702" cy="182973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616436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74C9-AB67-479C-B4EA-5FE8A650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 Settings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FFD6AA-8162-46CC-9412-6D0699920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Settings let you configure</a:t>
            </a:r>
          </a:p>
          <a:p>
            <a:pPr lvl="1"/>
            <a:r>
              <a:rPr lang="en-US" dirty="0" err="1"/>
              <a:t>Async</a:t>
            </a:r>
            <a:r>
              <a:rPr lang="en-US" dirty="0"/>
              <a:t> Actions</a:t>
            </a:r>
          </a:p>
          <a:p>
            <a:pPr lvl="1"/>
            <a:r>
              <a:rPr lang="en-US" dirty="0"/>
              <a:t>Timeouts</a:t>
            </a:r>
          </a:p>
          <a:p>
            <a:pPr lvl="1"/>
            <a:r>
              <a:rPr lang="en-US" dirty="0"/>
              <a:t>Retry Policy</a:t>
            </a:r>
          </a:p>
          <a:p>
            <a:pPr lvl="1"/>
            <a:r>
              <a:rPr lang="en-US" dirty="0"/>
              <a:t>Sequential Behavior</a:t>
            </a:r>
          </a:p>
          <a:p>
            <a:pPr lvl="1"/>
            <a:r>
              <a:rPr lang="en-US" dirty="0"/>
              <a:t>And more!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6B2078-A3A1-42AB-A7D3-4FCF7F290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4419600"/>
            <a:ext cx="6088380" cy="129540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768306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74C9-AB67-479C-B4EA-5FE8A650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Handling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9585BA-4151-423C-AEB4-47B8C3150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Select the </a:t>
            </a:r>
            <a:r>
              <a:rPr lang="en-US" sz="2400" b="1" dirty="0"/>
              <a:t>Run after</a:t>
            </a:r>
            <a:r>
              <a:rPr lang="en-US" sz="2400" dirty="0"/>
              <a:t> option from action menu</a:t>
            </a:r>
          </a:p>
          <a:p>
            <a:pPr lvl="1"/>
            <a:r>
              <a:rPr lang="en-US" sz="2000" dirty="0"/>
              <a:t>Choose which error conditions, the arrow will turn dotted red</a:t>
            </a:r>
          </a:p>
          <a:p>
            <a:pPr lvl="1"/>
            <a:r>
              <a:rPr lang="en-US" sz="2000" dirty="0"/>
              <a:t>Use parallels for errors that are not at end of flow</a:t>
            </a:r>
          </a:p>
          <a:p>
            <a:pPr lvl="1"/>
            <a:r>
              <a:rPr lang="en-US" sz="2000" dirty="0"/>
              <a:t>Retry policy by default handles transient failures</a:t>
            </a:r>
          </a:p>
          <a:p>
            <a:pPr lvl="1"/>
            <a:r>
              <a:rPr lang="en-US" sz="2000" dirty="0"/>
              <a:t>Recommended to select exponential as they last a long time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E6B4F8-080E-4FCB-AC7D-295351E4AE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76" t="12388" r="1211" b="57259"/>
          <a:stretch/>
        </p:blipFill>
        <p:spPr>
          <a:xfrm>
            <a:off x="381000" y="3658638"/>
            <a:ext cx="3886200" cy="1884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57C4B5-1273-4862-A9B4-D8D18E9D04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730" t="67416" r="896" b="5220"/>
          <a:stretch/>
        </p:blipFill>
        <p:spPr>
          <a:xfrm>
            <a:off x="4558862" y="3658638"/>
            <a:ext cx="3904129" cy="169881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232555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74C9-AB67-479C-B4EA-5FE8A650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Execution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2EA3C7-9762-4390-ACBD-972D209D1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898" y="1371600"/>
            <a:ext cx="8382000" cy="5181600"/>
          </a:xfrm>
        </p:spPr>
        <p:txBody>
          <a:bodyPr>
            <a:normAutofit/>
          </a:bodyPr>
          <a:lstStyle/>
          <a:p>
            <a:r>
              <a:rPr lang="en-US" sz="2400" dirty="0"/>
              <a:t>Add parallel branch from above using +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r>
              <a:rPr lang="en-US" sz="2400" dirty="0"/>
              <a:t>Apply to each is sequential by default</a:t>
            </a:r>
          </a:p>
          <a:p>
            <a:pPr lvl="1"/>
            <a:r>
              <a:rPr lang="en-US" sz="2000" dirty="0"/>
              <a:t>Adding parallel execute to Apply to each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B0F5C3-AA20-44DF-8C51-76491F9B64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401" t="59089" r="1460" b="2961"/>
          <a:stretch/>
        </p:blipFill>
        <p:spPr>
          <a:xfrm>
            <a:off x="3043136" y="1875015"/>
            <a:ext cx="3591009" cy="218145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9B2226-03F3-4C55-84B0-A68C9553D0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26" t="32435" r="79592" b="60971"/>
          <a:stretch/>
        </p:blipFill>
        <p:spPr>
          <a:xfrm>
            <a:off x="5930462" y="1460938"/>
            <a:ext cx="328467" cy="2984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C5F156-53EF-419B-804F-EBC3F4D7A3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169" t="6100" r="7217" b="51384"/>
          <a:stretch/>
        </p:blipFill>
        <p:spPr>
          <a:xfrm>
            <a:off x="882383" y="1875015"/>
            <a:ext cx="2062645" cy="218145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502F8F-BE98-4FA4-9013-8B85A20DC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528" y="4968484"/>
            <a:ext cx="3429000" cy="177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415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DED6D-C85D-4143-800B-CB13F8D55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Flows using the HTTP 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6E53B0-0FBC-43A6-AA4F-18C891965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9" t="19391" r="60883" b="29019"/>
          <a:stretch/>
        </p:blipFill>
        <p:spPr>
          <a:xfrm>
            <a:off x="488158" y="1816100"/>
            <a:ext cx="3931443" cy="32258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8DE3ABBE-9D73-46AE-AF5E-19A9F42107CA}"/>
              </a:ext>
            </a:extLst>
          </p:cNvPr>
          <p:cNvGrpSpPr/>
          <p:nvPr/>
        </p:nvGrpSpPr>
        <p:grpSpPr>
          <a:xfrm>
            <a:off x="4724400" y="1676400"/>
            <a:ext cx="3847239" cy="4069492"/>
            <a:chOff x="4227945" y="1385455"/>
            <a:chExt cx="4302390" cy="455093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3948337-85F1-4E55-96B7-48C45B3653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373" t="17778" r="16446" b="1612"/>
            <a:stretch/>
          </p:blipFill>
          <p:spPr>
            <a:xfrm>
              <a:off x="4798567" y="1385455"/>
              <a:ext cx="3731768" cy="4550937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ABD4783C-1654-4E53-96EE-3AA56C193DBD}"/>
                </a:ext>
              </a:extLst>
            </p:cNvPr>
            <p:cNvSpPr/>
            <p:nvPr/>
          </p:nvSpPr>
          <p:spPr>
            <a:xfrm>
              <a:off x="4267200" y="2057400"/>
              <a:ext cx="4572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88512206-87A2-49DC-82AC-2759B4644EB4}"/>
                </a:ext>
              </a:extLst>
            </p:cNvPr>
            <p:cNvSpPr/>
            <p:nvPr/>
          </p:nvSpPr>
          <p:spPr>
            <a:xfrm flipH="1">
              <a:off x="4227945" y="4313382"/>
              <a:ext cx="457200" cy="304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5151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Flow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Writing Flow Expressions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Control of Flow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Processing Data and Preparing Content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Converting Between Types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Advanced Techniques</a:t>
            </a:r>
          </a:p>
        </p:txBody>
      </p:sp>
    </p:spTree>
    <p:extLst>
      <p:ext uri="{BB962C8B-B14F-4D97-AF65-F5344CB8AC3E}">
        <p14:creationId xmlns:p14="http://schemas.microsoft.com/office/powerpoint/2010/main" val="2624405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Building Blocks of Flow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Triggers</a:t>
            </a:r>
            <a:r>
              <a:rPr lang="en-US" sz="2400" dirty="0"/>
              <a:t> - events that start a flow</a:t>
            </a:r>
          </a:p>
          <a:p>
            <a:r>
              <a:rPr lang="en-US" sz="2400" b="1" dirty="0"/>
              <a:t>Actions</a:t>
            </a:r>
            <a:r>
              <a:rPr lang="en-US" sz="2400" dirty="0"/>
              <a:t> - tasks and operation executed by flow</a:t>
            </a:r>
          </a:p>
          <a:p>
            <a:r>
              <a:rPr lang="en-US" sz="2400" b="1" dirty="0"/>
              <a:t>Services</a:t>
            </a:r>
            <a:r>
              <a:rPr lang="en-US" sz="2400" dirty="0"/>
              <a:t> - sources and destinations for data</a:t>
            </a:r>
          </a:p>
          <a:p>
            <a:r>
              <a:rPr lang="en-US" sz="2400" b="1" dirty="0"/>
              <a:t>Connectors </a:t>
            </a:r>
            <a:r>
              <a:rPr lang="en-US" sz="2400" dirty="0"/>
              <a:t>- wrappers to communicate with service APIs</a:t>
            </a:r>
          </a:p>
          <a:p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FE2A08-C17A-4495-9B52-92B224795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048" y="3429000"/>
            <a:ext cx="2437007" cy="315313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4BF37A9-AEC5-4368-99B2-1107C66264BC}"/>
              </a:ext>
            </a:extLst>
          </p:cNvPr>
          <p:cNvGrpSpPr/>
          <p:nvPr/>
        </p:nvGrpSpPr>
        <p:grpSpPr>
          <a:xfrm>
            <a:off x="238964" y="4453022"/>
            <a:ext cx="8628381" cy="995062"/>
            <a:chOff x="238964" y="4453022"/>
            <a:chExt cx="8628381" cy="995062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A419283-5789-4FFA-AEEA-0C0CDDB5C4D4}"/>
                </a:ext>
              </a:extLst>
            </p:cNvPr>
            <p:cNvSpPr/>
            <p:nvPr/>
          </p:nvSpPr>
          <p:spPr>
            <a:xfrm>
              <a:off x="7492691" y="4453022"/>
              <a:ext cx="1374654" cy="88504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2"/>
                  </a:solidFill>
                </a:rPr>
                <a:t>SharePoint List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322B19E-F15A-491F-B349-30A604B82984}"/>
                </a:ext>
              </a:extLst>
            </p:cNvPr>
            <p:cNvSpPr/>
            <p:nvPr/>
          </p:nvSpPr>
          <p:spPr>
            <a:xfrm>
              <a:off x="238964" y="4563044"/>
              <a:ext cx="1374654" cy="885040"/>
            </a:xfrm>
            <a:prstGeom prst="round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2"/>
                  </a:solidFill>
                </a:rPr>
                <a:t>Custom Web API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C8B6FF6-6CFD-4028-828A-9538A55AF581}"/>
              </a:ext>
            </a:extLst>
          </p:cNvPr>
          <p:cNvGrpSpPr/>
          <p:nvPr/>
        </p:nvGrpSpPr>
        <p:grpSpPr>
          <a:xfrm>
            <a:off x="1730703" y="4673067"/>
            <a:ext cx="5638267" cy="675901"/>
            <a:chOff x="1730703" y="4673067"/>
            <a:chExt cx="5638267" cy="675901"/>
          </a:xfrm>
        </p:grpSpPr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F25AFEBC-90D9-4AC0-90F0-BC70508CCD30}"/>
                </a:ext>
              </a:extLst>
            </p:cNvPr>
            <p:cNvSpPr/>
            <p:nvPr/>
          </p:nvSpPr>
          <p:spPr>
            <a:xfrm>
              <a:off x="5899273" y="4673067"/>
              <a:ext cx="1469697" cy="664995"/>
            </a:xfrm>
            <a:prstGeom prst="rightArrow">
              <a:avLst>
                <a:gd name="adj1" fmla="val 63187"/>
                <a:gd name="adj2" fmla="val 6044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SharePoint</a:t>
              </a:r>
            </a:p>
            <a:p>
              <a:pPr algn="ctr"/>
              <a:r>
                <a:rPr lang="en-US" sz="1200" dirty="0"/>
                <a:t>Connector</a:t>
              </a: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0B40ED7F-86C4-4346-8F92-70CC33DD63CF}"/>
                </a:ext>
              </a:extLst>
            </p:cNvPr>
            <p:cNvSpPr/>
            <p:nvPr/>
          </p:nvSpPr>
          <p:spPr>
            <a:xfrm>
              <a:off x="1730703" y="4683973"/>
              <a:ext cx="1469697" cy="664995"/>
            </a:xfrm>
            <a:prstGeom prst="rightArrow">
              <a:avLst>
                <a:gd name="adj1" fmla="val 63187"/>
                <a:gd name="adj2" fmla="val 6044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HTTP</a:t>
              </a:r>
            </a:p>
            <a:p>
              <a:pPr algn="ctr"/>
              <a:r>
                <a:rPr lang="en-US" sz="1200" dirty="0"/>
                <a:t>Connector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047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D326F-CB4D-4FAD-913E-668983F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Trigger Types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BCCC9-29DF-4FB1-B28D-DF50E5816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Scheduled Flow Triggers</a:t>
            </a:r>
          </a:p>
          <a:p>
            <a:pPr lvl="1"/>
            <a:r>
              <a:rPr lang="en-US" sz="1800" dirty="0"/>
              <a:t>Runs periodically based on an interval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r>
              <a:rPr lang="en-US" sz="2000" dirty="0"/>
              <a:t>Automated Flow Triggers</a:t>
            </a:r>
          </a:p>
          <a:p>
            <a:pPr lvl="1"/>
            <a:r>
              <a:rPr lang="en-US" sz="1800" dirty="0"/>
              <a:t>Runs when something happens</a:t>
            </a:r>
          </a:p>
          <a:p>
            <a:endParaRPr lang="en-US" sz="2200" dirty="0"/>
          </a:p>
          <a:p>
            <a:pPr lvl="1"/>
            <a:endParaRPr lang="en-US" sz="1800" dirty="0"/>
          </a:p>
          <a:p>
            <a:r>
              <a:rPr lang="en-US" sz="2000" dirty="0"/>
              <a:t>On-demand Flow Triggers</a:t>
            </a:r>
          </a:p>
          <a:p>
            <a:pPr lvl="1"/>
            <a:r>
              <a:rPr lang="en-US" sz="1800" dirty="0"/>
              <a:t>Runs when a user clicks a button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D319C0-7D7D-4589-86CE-6E16B1308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176" y="2286000"/>
            <a:ext cx="1104900" cy="51435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B1911E6-4131-4337-B461-E7B311CB5DD7}"/>
              </a:ext>
            </a:extLst>
          </p:cNvPr>
          <p:cNvGrpSpPr/>
          <p:nvPr/>
        </p:nvGrpSpPr>
        <p:grpSpPr>
          <a:xfrm>
            <a:off x="1161176" y="3796291"/>
            <a:ext cx="6763624" cy="522720"/>
            <a:chOff x="1161176" y="3796291"/>
            <a:chExt cx="6763624" cy="52272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E0367AB-AC6B-4629-8618-AB1F033F6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05475" y="3796291"/>
              <a:ext cx="2219325" cy="51435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C711899-FC66-481E-8BBD-6AE0BBFEF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61176" y="3796291"/>
              <a:ext cx="2102002" cy="52272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7FA219C-B58A-4A58-9320-5CAFD4D49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80862" y="3796291"/>
              <a:ext cx="2005538" cy="52272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05233580-32A6-42B9-BFD8-88045E0BDAB2}"/>
              </a:ext>
            </a:extLst>
          </p:cNvPr>
          <p:cNvGrpSpPr/>
          <p:nvPr/>
        </p:nvGrpSpPr>
        <p:grpSpPr>
          <a:xfrm>
            <a:off x="1163485" y="5296480"/>
            <a:ext cx="3941915" cy="604149"/>
            <a:chOff x="1163485" y="5296480"/>
            <a:chExt cx="3941915" cy="604149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BAA9904-D6C5-475A-9E95-B9EED53E21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63485" y="5296480"/>
              <a:ext cx="2219325" cy="604149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EA3B681-9260-4FE7-899C-4DF5F9426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687976" y="5296480"/>
              <a:ext cx="1417424" cy="604148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372520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0DA59-E3A6-4E20-821C-2CC4420D5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Action Categories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2FBA92E-8AF0-4682-99EC-C22B91FC3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Control</a:t>
            </a:r>
            <a:r>
              <a:rPr lang="en-US" sz="2000" dirty="0"/>
              <a:t>: actions to provide control-of-flow</a:t>
            </a:r>
          </a:p>
          <a:p>
            <a:r>
              <a:rPr lang="en-US" sz="2000" b="1" dirty="0"/>
              <a:t>Variables</a:t>
            </a:r>
            <a:r>
              <a:rPr lang="en-US" sz="2000" dirty="0"/>
              <a:t>: actions to manage state within flow lifetime</a:t>
            </a:r>
          </a:p>
          <a:p>
            <a:r>
              <a:rPr lang="en-US" sz="2000" b="1" dirty="0"/>
              <a:t>Data operations</a:t>
            </a:r>
            <a:r>
              <a:rPr lang="en-US" sz="2000" dirty="0"/>
              <a:t>: action to process data &amp; prepare content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85DDB0-9488-4F64-AA95-1AEFCEFF5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440" y="2907220"/>
            <a:ext cx="1901952" cy="326155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A916C4-0111-40F0-B2C4-FD2662B36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205" y="2907220"/>
            <a:ext cx="1909382" cy="330612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1EFAFC-6D22-45AA-B8BA-B36179D918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0" y="2907220"/>
            <a:ext cx="1976247" cy="372218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5451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662AD90-9947-4E10-9143-7D0E3B604DC5}"/>
              </a:ext>
            </a:extLst>
          </p:cNvPr>
          <p:cNvSpPr/>
          <p:nvPr/>
        </p:nvSpPr>
        <p:spPr>
          <a:xfrm>
            <a:off x="1143000" y="2971800"/>
            <a:ext cx="7086600" cy="3657600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Flow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FD326F-CB4D-4FAD-913E-668983F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700" dirty="0"/>
              <a:t>Data Automatically Flows from Step to Step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E93BD7-C017-4B62-AEB9-C36839E95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Data in flows added by step outputs</a:t>
            </a:r>
          </a:p>
          <a:p>
            <a:pPr lvl="1"/>
            <a:r>
              <a:rPr lang="en-US" sz="1800" dirty="0"/>
              <a:t>Data added in step output is available in later steps</a:t>
            </a:r>
          </a:p>
          <a:p>
            <a:pPr lvl="1"/>
            <a:r>
              <a:rPr lang="en-US" sz="1800" dirty="0"/>
              <a:t>It's easy to configure step input data using output data in previous steps</a:t>
            </a:r>
          </a:p>
          <a:p>
            <a:pPr lvl="1"/>
            <a:r>
              <a:rPr lang="en-US" sz="1800" dirty="0"/>
              <a:t>Certain outputs displayed/hidden based on types of input and output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0F5F218-8F2A-40F1-8C33-FDA163195F1D}"/>
              </a:ext>
            </a:extLst>
          </p:cNvPr>
          <p:cNvGrpSpPr/>
          <p:nvPr/>
        </p:nvGrpSpPr>
        <p:grpSpPr>
          <a:xfrm>
            <a:off x="1249926" y="3352800"/>
            <a:ext cx="6827274" cy="762000"/>
            <a:chOff x="1326126" y="3352800"/>
            <a:chExt cx="6827274" cy="76200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8DB3E3EC-CD29-40D7-9215-D71E57E08A1D}"/>
                </a:ext>
              </a:extLst>
            </p:cNvPr>
            <p:cNvGrpSpPr/>
            <p:nvPr/>
          </p:nvGrpSpPr>
          <p:grpSpPr>
            <a:xfrm>
              <a:off x="1326126" y="3352800"/>
              <a:ext cx="6827274" cy="762000"/>
              <a:chOff x="1326126" y="3352800"/>
              <a:chExt cx="6827274" cy="762000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04FB0DE-1431-4C3E-8369-DF84F50F3D76}"/>
                  </a:ext>
                </a:extLst>
              </p:cNvPr>
              <p:cNvSpPr/>
              <p:nvPr/>
            </p:nvSpPr>
            <p:spPr>
              <a:xfrm>
                <a:off x="1326126" y="3352800"/>
                <a:ext cx="6827274" cy="76200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Trigger</a:t>
                </a: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E707EF10-5464-4164-BE3B-26EE39F1D00A}"/>
                  </a:ext>
                </a:extLst>
              </p:cNvPr>
              <p:cNvGrpSpPr/>
              <p:nvPr/>
            </p:nvGrpSpPr>
            <p:grpSpPr>
              <a:xfrm>
                <a:off x="2545326" y="3733800"/>
                <a:ext cx="3352800" cy="228600"/>
                <a:chOff x="2362200" y="3886200"/>
                <a:chExt cx="4191000" cy="228600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AC43BE93-DBE4-47F1-B030-8A3DB6CDD909}"/>
                    </a:ext>
                  </a:extLst>
                </p:cNvPr>
                <p:cNvSpPr/>
                <p:nvPr/>
              </p:nvSpPr>
              <p:spPr>
                <a:xfrm>
                  <a:off x="2362200" y="3886200"/>
                  <a:ext cx="1219200" cy="2286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6350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50" dirty="0">
                      <a:solidFill>
                        <a:schemeClr val="tx1"/>
                      </a:solidFill>
                      <a:latin typeface="Lucida Console" panose="020B0609040504020204" pitchFamily="49" charset="0"/>
                    </a:rPr>
                    <a:t>File Name</a:t>
                  </a:r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D4F9EA28-CDCB-4966-8A87-33C0C16D0F9E}"/>
                    </a:ext>
                  </a:extLst>
                </p:cNvPr>
                <p:cNvSpPr/>
                <p:nvPr/>
              </p:nvSpPr>
              <p:spPr>
                <a:xfrm>
                  <a:off x="3657600" y="3886200"/>
                  <a:ext cx="1219200" cy="2286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6350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50" dirty="0">
                      <a:solidFill>
                        <a:schemeClr val="tx1"/>
                      </a:solidFill>
                      <a:latin typeface="Lucida Console" panose="020B0609040504020204" pitchFamily="49" charset="0"/>
                    </a:rPr>
                    <a:t>File Size</a:t>
                  </a: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FF1C554C-9083-45EE-8C78-7114F31808A5}"/>
                    </a:ext>
                  </a:extLst>
                </p:cNvPr>
                <p:cNvSpPr/>
                <p:nvPr/>
              </p:nvSpPr>
              <p:spPr>
                <a:xfrm>
                  <a:off x="4962832" y="3886200"/>
                  <a:ext cx="1590368" cy="2286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6350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50" dirty="0">
                      <a:solidFill>
                        <a:schemeClr val="tx1"/>
                      </a:solidFill>
                      <a:latin typeface="Lucida Console" panose="020B0609040504020204" pitchFamily="49" charset="0"/>
                    </a:rPr>
                    <a:t>File Content</a:t>
                  </a:r>
                </a:p>
              </p:txBody>
            </p:sp>
          </p:grp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638670D-0F9D-4490-B18C-EDE39B91BB41}"/>
                </a:ext>
              </a:extLst>
            </p:cNvPr>
            <p:cNvSpPr/>
            <p:nvPr/>
          </p:nvSpPr>
          <p:spPr>
            <a:xfrm>
              <a:off x="1498372" y="3733800"/>
              <a:ext cx="1003938" cy="2286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Lucida Console" panose="020B0609040504020204" pitchFamily="49" charset="0"/>
                </a:rPr>
                <a:t>Outputs: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7C0338B-0B2A-43B3-9400-29E43F287A1A}"/>
              </a:ext>
            </a:extLst>
          </p:cNvPr>
          <p:cNvGrpSpPr/>
          <p:nvPr/>
        </p:nvGrpSpPr>
        <p:grpSpPr>
          <a:xfrm>
            <a:off x="1249926" y="4267200"/>
            <a:ext cx="6827274" cy="1143000"/>
            <a:chOff x="1326126" y="4267200"/>
            <a:chExt cx="6827274" cy="1143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92AFD35-DFD3-46C0-8B65-3E9C71C3A3FB}"/>
                </a:ext>
              </a:extLst>
            </p:cNvPr>
            <p:cNvSpPr/>
            <p:nvPr/>
          </p:nvSpPr>
          <p:spPr>
            <a:xfrm>
              <a:off x="1326126" y="4267200"/>
              <a:ext cx="6827274" cy="114300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Action 1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C5E13DA-3F80-4217-875A-AE3F60387E4F}"/>
                </a:ext>
              </a:extLst>
            </p:cNvPr>
            <p:cNvSpPr/>
            <p:nvPr/>
          </p:nvSpPr>
          <p:spPr>
            <a:xfrm>
              <a:off x="1498372" y="4648200"/>
              <a:ext cx="1003938" cy="2286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Lucida Console" panose="020B0609040504020204" pitchFamily="49" charset="0"/>
                </a:rPr>
                <a:t>Inputs: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2D9EEF8-E135-4A53-A7F9-0A994B413CBF}"/>
                </a:ext>
              </a:extLst>
            </p:cNvPr>
            <p:cNvGrpSpPr/>
            <p:nvPr/>
          </p:nvGrpSpPr>
          <p:grpSpPr>
            <a:xfrm>
              <a:off x="2545326" y="4648200"/>
              <a:ext cx="3352800" cy="228600"/>
              <a:chOff x="2362200" y="3886200"/>
              <a:chExt cx="4191000" cy="2286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D438A31-FECE-4D82-9205-021E7BE1F9A7}"/>
                  </a:ext>
                </a:extLst>
              </p:cNvPr>
              <p:cNvSpPr/>
              <p:nvPr/>
            </p:nvSpPr>
            <p:spPr>
              <a:xfrm>
                <a:off x="2362200" y="3886200"/>
                <a:ext cx="1219200" cy="2286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Lucida Console" panose="020B0609040504020204" pitchFamily="49" charset="0"/>
                  </a:rPr>
                  <a:t>File Name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65806CF-13E7-40A9-9483-E31E1445C196}"/>
                  </a:ext>
                </a:extLst>
              </p:cNvPr>
              <p:cNvSpPr/>
              <p:nvPr/>
            </p:nvSpPr>
            <p:spPr>
              <a:xfrm>
                <a:off x="3657600" y="3886200"/>
                <a:ext cx="1219200" cy="2286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Lucida Console" panose="020B0609040504020204" pitchFamily="49" charset="0"/>
                  </a:rPr>
                  <a:t>File Size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E3A167B-2363-4ED8-BA4D-6C36E76B5D61}"/>
                  </a:ext>
                </a:extLst>
              </p:cNvPr>
              <p:cNvSpPr/>
              <p:nvPr/>
            </p:nvSpPr>
            <p:spPr>
              <a:xfrm>
                <a:off x="4962832" y="3886200"/>
                <a:ext cx="1590368" cy="2286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Lucida Console" panose="020B0609040504020204" pitchFamily="49" charset="0"/>
                  </a:rPr>
                  <a:t>File Content</a:t>
                </a:r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5BDA62E-9BCD-4FAA-9FAB-D64F45A0AD2A}"/>
              </a:ext>
            </a:extLst>
          </p:cNvPr>
          <p:cNvGrpSpPr/>
          <p:nvPr/>
        </p:nvGrpSpPr>
        <p:grpSpPr>
          <a:xfrm>
            <a:off x="1422172" y="5029200"/>
            <a:ext cx="3058634" cy="228600"/>
            <a:chOff x="1498372" y="5029200"/>
            <a:chExt cx="3058634" cy="2286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7FE3A96-6B3B-4844-8BED-ECD10E48CAFD}"/>
                </a:ext>
              </a:extLst>
            </p:cNvPr>
            <p:cNvSpPr/>
            <p:nvPr/>
          </p:nvSpPr>
          <p:spPr>
            <a:xfrm>
              <a:off x="1498372" y="5029200"/>
              <a:ext cx="1003938" cy="2286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Lucida Console" panose="020B0609040504020204" pitchFamily="49" charset="0"/>
                </a:rPr>
                <a:t>Outputs: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A8ED89A-241D-4807-8FDE-1444E80522E7}"/>
                </a:ext>
              </a:extLst>
            </p:cNvPr>
            <p:cNvGrpSpPr/>
            <p:nvPr/>
          </p:nvGrpSpPr>
          <p:grpSpPr>
            <a:xfrm>
              <a:off x="2545326" y="5029200"/>
              <a:ext cx="2011680" cy="228600"/>
              <a:chOff x="2362200" y="3886200"/>
              <a:chExt cx="2514600" cy="2286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8F3E95A-D60C-4B71-956B-FE5B94828DA7}"/>
                  </a:ext>
                </a:extLst>
              </p:cNvPr>
              <p:cNvSpPr/>
              <p:nvPr/>
            </p:nvSpPr>
            <p:spPr>
              <a:xfrm>
                <a:off x="2362200" y="3886200"/>
                <a:ext cx="1219200" cy="2286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Lucida Console" panose="020B0609040504020204" pitchFamily="49" charset="0"/>
                  </a:rPr>
                  <a:t>Title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F15C255F-C2D2-4F0F-95B3-E18DE81AABAA}"/>
                  </a:ext>
                </a:extLst>
              </p:cNvPr>
              <p:cNvSpPr/>
              <p:nvPr/>
            </p:nvSpPr>
            <p:spPr>
              <a:xfrm>
                <a:off x="3657600" y="3886200"/>
                <a:ext cx="1219200" cy="2286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Lucida Console" panose="020B0609040504020204" pitchFamily="49" charset="0"/>
                  </a:rPr>
                  <a:t>Count</a:t>
                </a:r>
              </a:p>
            </p:txBody>
          </p:sp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E7E50B3-5379-4270-A605-552CF2C8683E}"/>
              </a:ext>
            </a:extLst>
          </p:cNvPr>
          <p:cNvGrpSpPr/>
          <p:nvPr/>
        </p:nvGrpSpPr>
        <p:grpSpPr>
          <a:xfrm>
            <a:off x="1249926" y="5562600"/>
            <a:ext cx="6827274" cy="876300"/>
            <a:chOff x="1326126" y="5562600"/>
            <a:chExt cx="6827274" cy="8763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CC214B1-60B2-415B-A63A-2449F843157C}"/>
                </a:ext>
              </a:extLst>
            </p:cNvPr>
            <p:cNvSpPr/>
            <p:nvPr/>
          </p:nvSpPr>
          <p:spPr>
            <a:xfrm>
              <a:off x="1326126" y="5562600"/>
              <a:ext cx="6827274" cy="87630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Action 2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C37B36A-4734-4597-9D01-7F3314C33FF2}"/>
                </a:ext>
              </a:extLst>
            </p:cNvPr>
            <p:cNvSpPr/>
            <p:nvPr/>
          </p:nvSpPr>
          <p:spPr>
            <a:xfrm>
              <a:off x="1498372" y="5943600"/>
              <a:ext cx="1003938" cy="2286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Lucida Console" panose="020B0609040504020204" pitchFamily="49" charset="0"/>
                </a:rPr>
                <a:t>Inputs:</a:t>
              </a: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4CA7C02-3F69-44D4-B7A7-B983CB5A2D99}"/>
                </a:ext>
              </a:extLst>
            </p:cNvPr>
            <p:cNvGrpSpPr/>
            <p:nvPr/>
          </p:nvGrpSpPr>
          <p:grpSpPr>
            <a:xfrm>
              <a:off x="2545326" y="5943600"/>
              <a:ext cx="3352800" cy="228600"/>
              <a:chOff x="2362200" y="3886200"/>
              <a:chExt cx="4191000" cy="22860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18296D73-2617-4E11-9D9A-A84C504DA7D5}"/>
                  </a:ext>
                </a:extLst>
              </p:cNvPr>
              <p:cNvSpPr/>
              <p:nvPr/>
            </p:nvSpPr>
            <p:spPr>
              <a:xfrm>
                <a:off x="2362200" y="3886200"/>
                <a:ext cx="1219200" cy="2286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Lucida Console" panose="020B0609040504020204" pitchFamily="49" charset="0"/>
                  </a:rPr>
                  <a:t>File Name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21C9EB7-41C4-4160-9F84-5628178EDE3F}"/>
                  </a:ext>
                </a:extLst>
              </p:cNvPr>
              <p:cNvSpPr/>
              <p:nvPr/>
            </p:nvSpPr>
            <p:spPr>
              <a:xfrm>
                <a:off x="3657600" y="3886200"/>
                <a:ext cx="1219200" cy="2286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Lucida Console" panose="020B0609040504020204" pitchFamily="49" charset="0"/>
                  </a:rPr>
                  <a:t>File Size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CC9B5416-0BEB-442F-9F33-725C523497C8}"/>
                  </a:ext>
                </a:extLst>
              </p:cNvPr>
              <p:cNvSpPr/>
              <p:nvPr/>
            </p:nvSpPr>
            <p:spPr>
              <a:xfrm>
                <a:off x="4962832" y="3886200"/>
                <a:ext cx="1590368" cy="2286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Lucida Console" panose="020B0609040504020204" pitchFamily="49" charset="0"/>
                  </a:rPr>
                  <a:t>File Content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8B7F070-C784-4D4A-BBE2-9071315A80B6}"/>
                </a:ext>
              </a:extLst>
            </p:cNvPr>
            <p:cNvSpPr/>
            <p:nvPr/>
          </p:nvSpPr>
          <p:spPr>
            <a:xfrm>
              <a:off x="5966952" y="5943600"/>
              <a:ext cx="975360" cy="2286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Lucida Console" panose="020B0609040504020204" pitchFamily="49" charset="0"/>
                </a:rPr>
                <a:t>Title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E055B93-DEEC-4EE5-B4A6-30738B0D61A4}"/>
                </a:ext>
              </a:extLst>
            </p:cNvPr>
            <p:cNvSpPr/>
            <p:nvPr/>
          </p:nvSpPr>
          <p:spPr>
            <a:xfrm>
              <a:off x="7018758" y="5943600"/>
              <a:ext cx="975360" cy="2286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Lucida Console" panose="020B0609040504020204" pitchFamily="49" charset="0"/>
                </a:rPr>
                <a:t>Count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7169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19507-874C-4668-988A-8055CDFD3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1</a:t>
            </a:r>
            <a:br>
              <a:rPr lang="en-US" dirty="0"/>
            </a:br>
            <a:r>
              <a:rPr lang="en-US" dirty="0"/>
              <a:t>Changing the Flow Trigger Type</a:t>
            </a:r>
          </a:p>
        </p:txBody>
      </p:sp>
    </p:spTree>
    <p:extLst>
      <p:ext uri="{BB962C8B-B14F-4D97-AF65-F5344CB8AC3E}">
        <p14:creationId xmlns:p14="http://schemas.microsoft.com/office/powerpoint/2010/main" val="1575594121"/>
      </p:ext>
    </p:extLst>
  </p:cSld>
  <p:clrMapOvr>
    <a:masterClrMapping/>
  </p:clrMapOvr>
</p:sld>
</file>

<file path=ppt/theme/theme1.xml><?xml version="1.0" encoding="utf-8"?>
<a:theme xmlns:a="http://schemas.openxmlformats.org/drawingml/2006/main" name="CPT_Wave15">
  <a:themeElements>
    <a:clrScheme name="Custom 4">
      <a:dk1>
        <a:sysClr val="windowText" lastClr="000000"/>
      </a:dk1>
      <a:lt1>
        <a:sysClr val="window" lastClr="FFFFFF"/>
      </a:lt1>
      <a:dk2>
        <a:srgbClr val="60001B"/>
      </a:dk2>
      <a:lt2>
        <a:srgbClr val="EEECE1"/>
      </a:lt2>
      <a:accent1>
        <a:srgbClr val="9F002D"/>
      </a:accent1>
      <a:accent2>
        <a:srgbClr val="FFBF05"/>
      </a:accent2>
      <a:accent3>
        <a:srgbClr val="198CFF"/>
      </a:accent3>
      <a:accent4>
        <a:srgbClr val="826000"/>
      </a:accent4>
      <a:accent5>
        <a:srgbClr val="339933"/>
      </a:accent5>
      <a:accent6>
        <a:srgbClr val="CC3300"/>
      </a:accent6>
      <a:hlink>
        <a:srgbClr val="9F002D"/>
      </a:hlink>
      <a:folHlink>
        <a:srgbClr val="9F002D"/>
      </a:folHlink>
    </a:clrScheme>
    <a:fontScheme name="TPG Font Theme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F7775CCE86F349BB7C51FB3CE6B150" ma:contentTypeVersion="0" ma:contentTypeDescription="Create a new document." ma:contentTypeScope="" ma:versionID="bb563817a2861b6b5994bd26a2ba9e4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4.xml><?xml version="1.0" encoding="utf-8"?>
<outs:outSpaceData xmlns:outs="http://schemas.microsoft.com/office/2009/outspace/metadata">
  <outs:relatedDates>
    <outs:relatedDate>
      <outs:type>3</outs:type>
      <outs:displayName>Last Modified</outs:displayName>
      <outs:dateTime>2009-06-02T14:56:26Z</outs:dateTime>
      <outs:isPinned>true</outs:isPinned>
    </outs:relatedDate>
    <outs:relatedDate>
      <outs:type>2</outs:type>
      <outs:displayName>Created</outs:displayName>
      <outs:dateTime>2009-09-04T10:04:24Z</outs:dateTime>
      <outs:isPinned>true</outs:isPinned>
    </outs:relatedDate>
    <outs:relatedDate>
      <outs:type>4</outs:type>
      <outs:displayName>Last Printed</outs:displayName>
      <outs:dateTime/>
      <outs:isPinned>true</outs:isPinned>
    </outs:relatedDate>
  </outs:relatedDates>
  <outs:relatedDocuments/>
  <outs:relatedPeople>
    <outs:relatedPeopleItem>
      <outs:category>Author</outs:category>
      <outs:people>
        <outs:relatedPerson>
          <outs:displayName>Andrew Connell</outs:displayName>
          <outs:accountName/>
        </outs:relatedPerson>
      </outs:people>
      <outs:source>0</outs:source>
      <outs:isPinned>true</outs:isPinned>
    </outs:relatedPeopleItem>
    <outs:relatedPeopleItem>
      <outs:category>Last modified by</outs:category>
      <outs:people/>
      <outs:source>0</outs:source>
      <outs:isPinned>true</outs:isPinned>
    </outs:relatedPeopleItem>
    <outs:relatedPeopleItem>
      <outs:category>Manager</outs:category>
      <outs:people/>
      <outs:source>0</outs:source>
      <outs:isPinned>false</outs:isPinned>
    </outs:relatedPeopleItem>
  </outs:relatedPeople>
  <propertyMetadataList xmlns="http://schemas.microsoft.com/office/2009/outspace/metadata">
    <propertyMetadata>
      <type>0</type>
      <propertyId>2228224</propertyId>
      <propertyName/>
      <isPinned>true</isPinned>
    </propertyMetadata>
    <propertyMetadata>
      <type>0</type>
      <propertyId>1114115</propertyId>
      <propertyName/>
      <isPinned>true</isPinned>
    </propertyMetadata>
    <propertyMetadata>
      <type>0</type>
      <propertyId>1114117</propertyId>
      <propertyName/>
      <isPinned>true</isPinned>
    </propertyMetadata>
    <propertyMetadata>
      <type>0</type>
      <propertyId>589825</propertyId>
      <propertyName/>
      <isPinned>false</isPinned>
    </propertyMetadata>
    <propertyMetadata>
      <type>0</type>
      <propertyId>1114116</propertyId>
      <propertyName/>
      <isPinned>false</isPinned>
    </propertyMetadata>
    <propertyMetadata>
      <type>0</type>
      <propertyId>14</propertyId>
      <propertyName/>
      <isPinned>true</isPinned>
    </propertyMetadata>
    <propertyMetadata>
      <type>0</type>
      <propertyId>8</propertyId>
      <propertyName/>
      <isPinned>true</isPinned>
    </propertyMetadata>
    <propertyMetadata>
      <type>0</type>
      <propertyId>6</propertyId>
      <propertyName/>
      <isPinned>false</isPinned>
    </propertyMetadata>
    <propertyMetadata>
      <type>0</type>
      <propertyId>1114118</propertyId>
      <propertyName/>
      <isPinned>false</isPinned>
    </propertyMetadata>
    <propertyMetadata>
      <type>0</type>
      <propertyId>1179649</propertyId>
      <propertyName/>
      <isPinned>false</isPinned>
    </propertyMetadata>
    <propertyMetadata>
      <type>0</type>
      <propertyId>655365</propertyId>
      <propertyName/>
      <isPinned>false</isPinned>
    </propertyMetadata>
    <propertyMetadata>
      <type>0</type>
      <propertyId>1</propertyId>
      <propertyName/>
      <isPinned>false</isPinned>
    </propertyMetadata>
    <propertyMetadata>
      <type>0</type>
      <propertyId>0</propertyId>
      <propertyName/>
      <isPinned>true</isPinned>
    </propertyMetadata>
    <propertyMetadata>
      <type>0</type>
      <propertyId>13</propertyId>
      <propertyName/>
      <isPinned>false</isPinned>
    </propertyMetadata>
    <propertyMetadata>
      <type>0</type>
      <propertyId>1179653</propertyId>
      <propertyName/>
      <isPinned>false</isPinned>
    </propertyMetadata>
    <propertyMetadata>
      <type>0</type>
      <propertyId>22</propertyId>
      <propertyName/>
      <isPinned>false</isPinned>
    </propertyMetadata>
  </propertyMetadataList>
  <outs:corruptMetadataWasLost/>
</outs:outSpaceData>
</file>

<file path=customXml/itemProps1.xml><?xml version="1.0" encoding="utf-8"?>
<ds:datastoreItem xmlns:ds="http://schemas.openxmlformats.org/officeDocument/2006/customXml" ds:itemID="{63F8C001-70B3-4AE4-BEC2-202AE4E30C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034B84F-8F8E-48B7-9EFF-C7DE1A66BD7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5547237-B119-45CA-BEFC-A2DA2BDB03E7}">
  <ds:schemaRefs>
    <ds:schemaRef ds:uri="http://schemas.openxmlformats.org/package/2006/metadata/core-properties"/>
    <ds:schemaRef ds:uri="http://purl.org/dc/terms/"/>
    <ds:schemaRef ds:uri="http://www.w3.org/XML/1998/namespace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</ds:schemaRefs>
</ds:datastoreItem>
</file>

<file path=customXml/itemProps4.xml><?xml version="1.0" encoding="utf-8"?>
<ds:datastoreItem xmlns:ds="http://schemas.openxmlformats.org/officeDocument/2006/customXml" ds:itemID="{8865FC99-B6BD-4E98-8312-F4F432C217EA}">
  <ds:schemaRefs>
    <ds:schemaRef ds:uri="http://schemas.microsoft.com/office/2009/outspace/meta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CPT_Wave15</Template>
  <TotalTime>14254</TotalTime>
  <Words>1187</Words>
  <Application>Microsoft Office PowerPoint</Application>
  <PresentationFormat>On-screen Show (4:3)</PresentationFormat>
  <Paragraphs>281</Paragraphs>
  <Slides>47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Arial Black</vt:lpstr>
      <vt:lpstr>Calibri</vt:lpstr>
      <vt:lpstr>Lucida Console</vt:lpstr>
      <vt:lpstr>Wingdings</vt:lpstr>
      <vt:lpstr>CPT_Wave15</vt:lpstr>
      <vt:lpstr>PowerPoint Presentation</vt:lpstr>
      <vt:lpstr>GitHub Repo</vt:lpstr>
      <vt:lpstr>Agenda</vt:lpstr>
      <vt:lpstr>Deep Dive into PowerApps and Flow</vt:lpstr>
      <vt:lpstr>Building Blocks of Flow</vt:lpstr>
      <vt:lpstr>Flow Trigger Types</vt:lpstr>
      <vt:lpstr>Core Action Categories</vt:lpstr>
      <vt:lpstr>Data Automatically Flows from Step to Step</vt:lpstr>
      <vt:lpstr>Demo 1 Changing the Flow Trigger Type</vt:lpstr>
      <vt:lpstr>Agenda</vt:lpstr>
      <vt:lpstr>Writing Flow Expressions</vt:lpstr>
      <vt:lpstr>Writing Expressions</vt:lpstr>
      <vt:lpstr>Workflow Definition Language (WDL)</vt:lpstr>
      <vt:lpstr>Working with Strings</vt:lpstr>
      <vt:lpstr>Performing Arithmetic Operations</vt:lpstr>
      <vt:lpstr>Demo 2 Adding SharePoint List Items</vt:lpstr>
      <vt:lpstr>Agenda</vt:lpstr>
      <vt:lpstr>Understanding Arrays in Flow</vt:lpstr>
      <vt:lpstr>Accessing an Array using ['value']</vt:lpstr>
      <vt:lpstr>Retrieving List Items</vt:lpstr>
      <vt:lpstr>Control of Flow </vt:lpstr>
      <vt:lpstr>Condition Action</vt:lpstr>
      <vt:lpstr>Switch Action</vt:lpstr>
      <vt:lpstr>Terminate action</vt:lpstr>
      <vt:lpstr>Tracking State using Variables</vt:lpstr>
      <vt:lpstr>Do Until Action with Counter Variable</vt:lpstr>
      <vt:lpstr>Executing Operations inside Do Until Loop</vt:lpstr>
      <vt:lpstr>Using Apply to Each</vt:lpstr>
      <vt:lpstr>Demo 3 Apply to Each and Do Until</vt:lpstr>
      <vt:lpstr>Agenda</vt:lpstr>
      <vt:lpstr>Transforming Arrays</vt:lpstr>
      <vt:lpstr>Converting an Array using Select</vt:lpstr>
      <vt:lpstr>Data Operations</vt:lpstr>
      <vt:lpstr>Demo 4 Generating an HTML Table</vt:lpstr>
      <vt:lpstr>Agenda</vt:lpstr>
      <vt:lpstr>Handling Type Conversion</vt:lpstr>
      <vt:lpstr>Flow Type Conversion Matrix</vt:lpstr>
      <vt:lpstr>Working with Dates and Time</vt:lpstr>
      <vt:lpstr>dataUriToBinary()</vt:lpstr>
      <vt:lpstr>Demo 5 Uploading Mobile Photos to SharePoint</vt:lpstr>
      <vt:lpstr>Agenda</vt:lpstr>
      <vt:lpstr>Normal action execution</vt:lpstr>
      <vt:lpstr>Action  Settings</vt:lpstr>
      <vt:lpstr>Error Handling</vt:lpstr>
      <vt:lpstr>Parallel Execution</vt:lpstr>
      <vt:lpstr>Calling Flows using the HTTP action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Microsoft Flow</dc:title>
  <dc:creator>Ted Pattison</dc:creator>
  <cp:lastModifiedBy>Ted Pattison</cp:lastModifiedBy>
  <cp:revision>434</cp:revision>
  <dcterms:created xsi:type="dcterms:W3CDTF">2012-04-13T19:17:02Z</dcterms:created>
  <dcterms:modified xsi:type="dcterms:W3CDTF">2018-10-18T15:01:44Z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ublisher">
    <vt:lpwstr>Critical Path Training, LLC</vt:lpwstr>
  </property>
  <property fmtid="{D5CDD505-2E9C-101B-9397-08002B2CF9AE}" pid="3" name="ContentTypeId">
    <vt:lpwstr>0x01010043F7775CCE86F349BB7C51FB3CE6B150</vt:lpwstr>
  </property>
</Properties>
</file>

<file path=docProps/thumbnail.jpeg>
</file>